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colors8.xml" ContentType="application/vnd.ms-office.chartcolorstyl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6"/>
  </p:notesMasterIdLst>
  <p:sldIdLst>
    <p:sldId id="282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81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6" r:id="rId22"/>
    <p:sldId id="277" r:id="rId23"/>
    <p:sldId id="278" r:id="rId24"/>
    <p:sldId id="285" r:id="rId2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093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720"/>
  </p:normalViewPr>
  <p:slideViewPr>
    <p:cSldViewPr snapToGrid="0">
      <p:cViewPr varScale="1">
        <p:scale>
          <a:sx n="87" d="100"/>
          <a:sy n="87" d="100"/>
        </p:scale>
        <p:origin x="-2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Foglio_di_lavoro_di_Microsoft_Excel1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Foglio_di_lavoro_di_Microsoft_Excel2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Foglio_di_lavoro_di_Microsoft_Excel3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Foglio_di_lavoro_di_Microsoft_Excel4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Foglio_di_lavoro_di_Microsoft_Excel56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oglio_di_lavoro_di_Microsoft_Excel67.xlsx"/><Relationship Id="rId1" Type="http://schemas.openxmlformats.org/officeDocument/2006/relationships/themeOverride" Target="../theme/themeOverride7.xml"/><Relationship Id="rId5" Type="http://schemas.microsoft.com/office/2011/relationships/chartStyle" Target="style7.xml"/><Relationship Id="rId4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Excel78.xlsx"/><Relationship Id="rId4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66185476815412E-2"/>
          <c:y val="2.306722076407116E-2"/>
          <c:w val="0.90512270341207357"/>
          <c:h val="0.6989720034995629"/>
        </c:manualLayout>
      </c:layout>
      <c:barChart>
        <c:barDir val="col"/>
        <c:grouping val="stacked"/>
        <c:ser>
          <c:idx val="0"/>
          <c:order val="0"/>
          <c:tx>
            <c:strRef>
              <c:f>Sheet1!$E$3</c:f>
              <c:strCache>
                <c:ptCount val="1"/>
                <c:pt idx="0">
                  <c:v>Donna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cat>
            <c:strRef>
              <c:f>Sheet1!$D$4:$D$8</c:f>
              <c:strCache>
                <c:ptCount val="5"/>
                <c:pt idx="0">
                  <c:v>Fino a 15000 euro</c:v>
                </c:pt>
                <c:pt idx="1">
                  <c:v>Da 15000 a 25000 euro</c:v>
                </c:pt>
                <c:pt idx="2">
                  <c:v>Da 25000 a 35000 euro</c:v>
                </c:pt>
                <c:pt idx="3">
                  <c:v>Da 35000 a 50000 euro</c:v>
                </c:pt>
                <c:pt idx="4">
                  <c:v>Oltre 50000 euro</c:v>
                </c:pt>
              </c:strCache>
            </c:strRef>
          </c:cat>
          <c:val>
            <c:numRef>
              <c:f>Sheet1!$E$4:$E$8</c:f>
              <c:numCache>
                <c:formatCode>General</c:formatCode>
                <c:ptCount val="5"/>
                <c:pt idx="0">
                  <c:v>50.5</c:v>
                </c:pt>
                <c:pt idx="1">
                  <c:v>36.300000000000011</c:v>
                </c:pt>
                <c:pt idx="2">
                  <c:v>10.9</c:v>
                </c:pt>
                <c:pt idx="3">
                  <c:v>1.9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86-40DC-8C07-430901E1824B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Uomo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cat>
            <c:strRef>
              <c:f>Sheet1!$D$4:$D$8</c:f>
              <c:strCache>
                <c:ptCount val="5"/>
                <c:pt idx="0">
                  <c:v>Fino a 15000 euro</c:v>
                </c:pt>
                <c:pt idx="1">
                  <c:v>Da 15000 a 25000 euro</c:v>
                </c:pt>
                <c:pt idx="2">
                  <c:v>Da 25000 a 35000 euro</c:v>
                </c:pt>
                <c:pt idx="3">
                  <c:v>Da 35000 a 50000 euro</c:v>
                </c:pt>
                <c:pt idx="4">
                  <c:v>Oltre 50000 euro</c:v>
                </c:pt>
              </c:strCache>
            </c:strRef>
          </c:cat>
          <c:val>
            <c:numRef>
              <c:f>Sheet1!$F$4:$F$8</c:f>
              <c:numCache>
                <c:formatCode>General</c:formatCode>
                <c:ptCount val="5"/>
                <c:pt idx="0">
                  <c:v>32.5</c:v>
                </c:pt>
                <c:pt idx="1">
                  <c:v>42.8</c:v>
                </c:pt>
                <c:pt idx="2">
                  <c:v>18.600000000000001</c:v>
                </c:pt>
                <c:pt idx="3">
                  <c:v>5</c:v>
                </c:pt>
                <c:pt idx="4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86-40DC-8C07-430901E1824B}"/>
            </c:ext>
          </c:extLst>
        </c:ser>
        <c:dLbls/>
        <c:overlap val="100"/>
        <c:axId val="256657664"/>
        <c:axId val="256679936"/>
      </c:barChart>
      <c:catAx>
        <c:axId val="256657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56679936"/>
        <c:crosses val="autoZero"/>
        <c:auto val="1"/>
        <c:lblAlgn val="ctr"/>
        <c:lblOffset val="100"/>
      </c:catAx>
      <c:valAx>
        <c:axId val="2566799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5665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052396228249254"/>
          <c:y val="5.4360358049706362E-2"/>
          <c:w val="0.33203849518810152"/>
          <c:h val="7.812554680664916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12550228994673E-2"/>
          <c:y val="5.2657929159506539E-2"/>
          <c:w val="0.91560596872647815"/>
          <c:h val="0.79962656133781318"/>
        </c:manualLayout>
      </c:layout>
      <c:barChart>
        <c:barDir val="col"/>
        <c:grouping val="clustered"/>
        <c:ser>
          <c:idx val="0"/>
          <c:order val="0"/>
          <c:tx>
            <c:strRef>
              <c:f>Foglio8!$C$3</c:f>
              <c:strCache>
                <c:ptCount val="1"/>
                <c:pt idx="0">
                  <c:v>Fino a 1500 euro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cat>
            <c:strRef>
              <c:f>Foglio8!$D$2:$G$2</c:f>
              <c:strCache>
                <c:ptCount val="4"/>
                <c:pt idx="0">
                  <c:v>Donne giovani</c:v>
                </c:pt>
                <c:pt idx="1">
                  <c:v>Uomini giovani</c:v>
                </c:pt>
                <c:pt idx="2">
                  <c:v>Donne adulte</c:v>
                </c:pt>
                <c:pt idx="3">
                  <c:v>Uomini adulti</c:v>
                </c:pt>
              </c:strCache>
            </c:strRef>
          </c:cat>
          <c:val>
            <c:numRef>
              <c:f>Foglio8!$D$3:$G$3</c:f>
              <c:numCache>
                <c:formatCode>General</c:formatCode>
                <c:ptCount val="4"/>
                <c:pt idx="0">
                  <c:v>81.5</c:v>
                </c:pt>
                <c:pt idx="1">
                  <c:v>47</c:v>
                </c:pt>
                <c:pt idx="2">
                  <c:v>53.3</c:v>
                </c:pt>
                <c:pt idx="3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66-4819-8F8F-7AE4C31B3C08}"/>
            </c:ext>
          </c:extLst>
        </c:ser>
        <c:ser>
          <c:idx val="1"/>
          <c:order val="1"/>
          <c:tx>
            <c:strRef>
              <c:f>Foglio8!$C$4</c:f>
              <c:strCache>
                <c:ptCount val="1"/>
                <c:pt idx="0">
                  <c:v>Oltre 1500 euro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cat>
            <c:strRef>
              <c:f>Foglio8!$D$2:$G$2</c:f>
              <c:strCache>
                <c:ptCount val="4"/>
                <c:pt idx="0">
                  <c:v>Donne giovani</c:v>
                </c:pt>
                <c:pt idx="1">
                  <c:v>Uomini giovani</c:v>
                </c:pt>
                <c:pt idx="2">
                  <c:v>Donne adulte</c:v>
                </c:pt>
                <c:pt idx="3">
                  <c:v>Uomini adulti</c:v>
                </c:pt>
              </c:strCache>
            </c:strRef>
          </c:cat>
          <c:val>
            <c:numRef>
              <c:f>Foglio8!$D$4:$G$4</c:f>
              <c:numCache>
                <c:formatCode>General</c:formatCode>
                <c:ptCount val="4"/>
                <c:pt idx="0">
                  <c:v>18.5</c:v>
                </c:pt>
                <c:pt idx="1">
                  <c:v>53</c:v>
                </c:pt>
                <c:pt idx="2">
                  <c:v>46.7</c:v>
                </c:pt>
                <c:pt idx="3">
                  <c:v>78.8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66-4819-8F8F-7AE4C31B3C08}"/>
            </c:ext>
          </c:extLst>
        </c:ser>
        <c:dLbls/>
        <c:gapWidth val="219"/>
        <c:overlap val="-27"/>
        <c:axId val="257646976"/>
        <c:axId val="257648512"/>
      </c:barChart>
      <c:catAx>
        <c:axId val="257646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257648512"/>
        <c:crosses val="autoZero"/>
        <c:auto val="1"/>
        <c:lblAlgn val="ctr"/>
        <c:lblOffset val="100"/>
      </c:catAx>
      <c:valAx>
        <c:axId val="2576485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25764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59788017715535"/>
          <c:y val="5.15591577111493E-2"/>
          <c:w val="0.56870984334924479"/>
          <c:h val="8.590012567647285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dPt>
            <c:idx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2C-4BBA-A77A-69BC086D42E3}"/>
              </c:ext>
            </c:extLst>
          </c:dPt>
          <c:dPt>
            <c:idx val="1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2C-4BBA-A77A-69BC086D42E3}"/>
              </c:ext>
            </c:extLst>
          </c:dPt>
          <c:dPt>
            <c:idx val="2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C2C-4BBA-A77A-69BC086D42E3}"/>
              </c:ext>
            </c:extLst>
          </c:dPt>
          <c:dPt>
            <c:idx val="3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2C-4BBA-A77A-69BC086D42E3}"/>
              </c:ext>
            </c:extLst>
          </c:dPt>
          <c:cat>
            <c:multiLvlStrRef>
              <c:f>Foglio5!$B$2:$E$3</c:f>
              <c:multiLvlStrCache>
                <c:ptCount val="4"/>
                <c:lvl>
                  <c:pt idx="0">
                    <c:v>Donna</c:v>
                  </c:pt>
                  <c:pt idx="1">
                    <c:v>Uomo</c:v>
                  </c:pt>
                  <c:pt idx="2">
                    <c:v>Donna</c:v>
                  </c:pt>
                  <c:pt idx="3">
                    <c:v>Uomo</c:v>
                  </c:pt>
                </c:lvl>
                <c:lvl>
                  <c:pt idx="0">
                    <c:v>Funzionario/Dirigente</c:v>
                  </c:pt>
                  <c:pt idx="2">
                    <c:v>Altra qualifica</c:v>
                  </c:pt>
                </c:lvl>
              </c:multiLvlStrCache>
            </c:multiLvlStrRef>
          </c:cat>
          <c:val>
            <c:numRef>
              <c:f>Foglio5!$B$4:$E$4</c:f>
              <c:numCache>
                <c:formatCode>General</c:formatCode>
                <c:ptCount val="4"/>
                <c:pt idx="0">
                  <c:v>89.6</c:v>
                </c:pt>
                <c:pt idx="1">
                  <c:v>93.7</c:v>
                </c:pt>
                <c:pt idx="2">
                  <c:v>31.9</c:v>
                </c:pt>
                <c:pt idx="3">
                  <c:v>63.8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2C-4BBA-A77A-69BC086D42E3}"/>
            </c:ext>
          </c:extLst>
        </c:ser>
        <c:dLbls/>
        <c:gapWidth val="219"/>
        <c:overlap val="-27"/>
        <c:axId val="68827776"/>
        <c:axId val="68837760"/>
      </c:barChart>
      <c:catAx>
        <c:axId val="68827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68837760"/>
        <c:crosses val="autoZero"/>
        <c:auto val="1"/>
        <c:lblAlgn val="ctr"/>
        <c:lblOffset val="100"/>
      </c:catAx>
      <c:valAx>
        <c:axId val="688377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6882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13260996447335E-2"/>
          <c:y val="2.4682891902120911E-2"/>
          <c:w val="0.94506036615900968"/>
          <c:h val="0.77987871559165634"/>
        </c:manualLayout>
      </c:layout>
      <c:barChart>
        <c:barDir val="col"/>
        <c:grouping val="clustered"/>
        <c:ser>
          <c:idx val="0"/>
          <c:order val="0"/>
          <c:tx>
            <c:strRef>
              <c:f>Foglio14!$C$3</c:f>
              <c:strCache>
                <c:ptCount val="1"/>
                <c:pt idx="0">
                  <c:v>Fino a 1500 euro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cat>
            <c:strRef>
              <c:f>Foglio14!$D$2:$G$2</c:f>
              <c:strCache>
                <c:ptCount val="4"/>
                <c:pt idx="0">
                  <c:v>Donne giovani</c:v>
                </c:pt>
                <c:pt idx="1">
                  <c:v>Uomini giovani</c:v>
                </c:pt>
                <c:pt idx="2">
                  <c:v>Donne adulte</c:v>
                </c:pt>
                <c:pt idx="3">
                  <c:v>Uomini adulti</c:v>
                </c:pt>
              </c:strCache>
            </c:strRef>
          </c:cat>
          <c:val>
            <c:numRef>
              <c:f>Foglio14!$D$3:$G$3</c:f>
              <c:numCache>
                <c:formatCode>General</c:formatCode>
                <c:ptCount val="4"/>
                <c:pt idx="0">
                  <c:v>79</c:v>
                </c:pt>
                <c:pt idx="1">
                  <c:v>36.700000000000003</c:v>
                </c:pt>
                <c:pt idx="2">
                  <c:v>66.5</c:v>
                </c:pt>
                <c:pt idx="3">
                  <c:v>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15-42F9-A5C7-A4AC7C7E6DDC}"/>
            </c:ext>
          </c:extLst>
        </c:ser>
        <c:ser>
          <c:idx val="1"/>
          <c:order val="1"/>
          <c:tx>
            <c:strRef>
              <c:f>Foglio14!$C$4</c:f>
              <c:strCache>
                <c:ptCount val="1"/>
                <c:pt idx="0">
                  <c:v>Da 1500 euro in su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cat>
            <c:strRef>
              <c:f>Foglio14!$D$2:$G$2</c:f>
              <c:strCache>
                <c:ptCount val="4"/>
                <c:pt idx="0">
                  <c:v>Donne giovani</c:v>
                </c:pt>
                <c:pt idx="1">
                  <c:v>Uomini giovani</c:v>
                </c:pt>
                <c:pt idx="2">
                  <c:v>Donne adulte</c:v>
                </c:pt>
                <c:pt idx="3">
                  <c:v>Uomini adulti</c:v>
                </c:pt>
              </c:strCache>
            </c:strRef>
          </c:cat>
          <c:val>
            <c:numRef>
              <c:f>Foglio14!$D$4:$G$4</c:f>
              <c:numCache>
                <c:formatCode>General</c:formatCode>
                <c:ptCount val="4"/>
                <c:pt idx="0">
                  <c:v>21</c:v>
                </c:pt>
                <c:pt idx="1">
                  <c:v>63.3</c:v>
                </c:pt>
                <c:pt idx="2">
                  <c:v>33.5</c:v>
                </c:pt>
                <c:pt idx="3">
                  <c:v>71.2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15-42F9-A5C7-A4AC7C7E6DDC}"/>
            </c:ext>
          </c:extLst>
        </c:ser>
        <c:dLbls/>
        <c:gapWidth val="219"/>
        <c:overlap val="-27"/>
        <c:axId val="69860352"/>
        <c:axId val="69874432"/>
      </c:barChart>
      <c:catAx>
        <c:axId val="69860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69874432"/>
        <c:crosses val="autoZero"/>
        <c:auto val="1"/>
        <c:lblAlgn val="ctr"/>
        <c:lblOffset val="100"/>
      </c:catAx>
      <c:valAx>
        <c:axId val="698744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698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it-IT" sz="2400" b="1" dirty="0">
                <a:latin typeface="+mn-lt"/>
              </a:rPr>
              <a:t>«Ho solo un lavoro, non una carriera»</a:t>
            </a:r>
          </a:p>
        </c:rich>
      </c:tx>
      <c:layout>
        <c:manualLayout>
          <c:xMode val="edge"/>
          <c:yMode val="edge"/>
          <c:x val="0.31346284140377745"/>
          <c:y val="0.10162866449511401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6814301728519893E-2"/>
          <c:y val="0.12727035830618891"/>
          <c:w val="0.93968612101021043"/>
          <c:h val="0.76093380184154502"/>
        </c:manualLayout>
      </c:layout>
      <c:barChart>
        <c:barDir val="col"/>
        <c:grouping val="clustered"/>
        <c:ser>
          <c:idx val="0"/>
          <c:order val="0"/>
          <c:tx>
            <c:strRef>
              <c:f>Foglio10!$B$3</c:f>
              <c:strCache>
                <c:ptCount val="1"/>
                <c:pt idx="0">
                  <c:v>Ho un lavoro, non una carriera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11-499D-93C7-DC5129008214}"/>
              </c:ext>
            </c:extLst>
          </c:dPt>
          <c:dPt>
            <c:idx val="1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11-499D-93C7-DC5129008214}"/>
              </c:ext>
            </c:extLst>
          </c:dPt>
          <c:dPt>
            <c:idx val="3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11-499D-93C7-DC5129008214}"/>
              </c:ext>
            </c:extLst>
          </c:dPt>
          <c:dPt>
            <c:idx val="4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11-499D-93C7-DC5129008214}"/>
              </c:ext>
            </c:extLst>
          </c:dPt>
          <c:cat>
            <c:strRef>
              <c:f>Foglio10!$C$2:$G$2</c:f>
              <c:strCache>
                <c:ptCount val="5"/>
                <c:pt idx="0">
                  <c:v>Donne giovani</c:v>
                </c:pt>
                <c:pt idx="1">
                  <c:v>Donne adulte</c:v>
                </c:pt>
                <c:pt idx="3">
                  <c:v>Uomini giovani</c:v>
                </c:pt>
                <c:pt idx="4">
                  <c:v>Uomini adulti</c:v>
                </c:pt>
              </c:strCache>
            </c:strRef>
          </c:cat>
          <c:val>
            <c:numRef>
              <c:f>Foglio10!$C$3:$G$3</c:f>
              <c:numCache>
                <c:formatCode>General</c:formatCode>
                <c:ptCount val="5"/>
                <c:pt idx="0">
                  <c:v>40.6</c:v>
                </c:pt>
                <c:pt idx="1">
                  <c:v>57.8</c:v>
                </c:pt>
                <c:pt idx="3">
                  <c:v>29.5</c:v>
                </c:pt>
                <c:pt idx="4">
                  <c:v>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11-499D-93C7-DC5129008214}"/>
            </c:ext>
          </c:extLst>
        </c:ser>
        <c:dLbls/>
        <c:gapWidth val="219"/>
        <c:overlap val="-27"/>
        <c:axId val="70521216"/>
        <c:axId val="70522752"/>
      </c:barChart>
      <c:catAx>
        <c:axId val="70521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70522752"/>
        <c:crosses val="autoZero"/>
        <c:auto val="1"/>
        <c:lblAlgn val="ctr"/>
        <c:lblOffset val="100"/>
      </c:catAx>
      <c:valAx>
        <c:axId val="705227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7052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2400" b="1" dirty="0">
                <a:latin typeface="+mn-lt"/>
              </a:rPr>
              <a:t>30 ore lavorative ma full time</a:t>
            </a:r>
          </a:p>
        </c:rich>
      </c:tx>
      <c:layout>
        <c:manualLayout>
          <c:xMode val="edge"/>
          <c:yMode val="edge"/>
          <c:x val="0.3124113265636827"/>
          <c:y val="2.0846905537459291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Foglio12!$C$3</c:f>
              <c:strCache>
                <c:ptCount val="1"/>
                <c:pt idx="0">
                  <c:v>30 ore lavorative ma full time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6F-48BB-B773-1AC8B581E01F}"/>
              </c:ext>
            </c:extLst>
          </c:dPt>
          <c:dPt>
            <c:idx val="1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6F-48BB-B773-1AC8B581E01F}"/>
              </c:ext>
            </c:extLst>
          </c:dPt>
          <c:cat>
            <c:strRef>
              <c:f>Foglio12!$D$2:$E$2</c:f>
              <c:strCache>
                <c:ptCount val="2"/>
                <c:pt idx="0">
                  <c:v>Donne</c:v>
                </c:pt>
                <c:pt idx="1">
                  <c:v>Uomini</c:v>
                </c:pt>
              </c:strCache>
            </c:strRef>
          </c:cat>
          <c:val>
            <c:numRef>
              <c:f>Foglio12!$D$3:$E$3</c:f>
              <c:numCache>
                <c:formatCode>General</c:formatCode>
                <c:ptCount val="2"/>
                <c:pt idx="0">
                  <c:v>18.399999999999999</c:v>
                </c:pt>
                <c:pt idx="1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6F-48BB-B773-1AC8B581E01F}"/>
            </c:ext>
          </c:extLst>
        </c:ser>
        <c:dLbls/>
        <c:gapWidth val="219"/>
        <c:overlap val="-27"/>
        <c:axId val="70757760"/>
        <c:axId val="70808704"/>
      </c:barChart>
      <c:catAx>
        <c:axId val="70757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70808704"/>
        <c:crosses val="autoZero"/>
        <c:auto val="1"/>
        <c:lblAlgn val="ctr"/>
        <c:lblOffset val="100"/>
      </c:catAx>
      <c:valAx>
        <c:axId val="708087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7075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700871737537381E-2"/>
          <c:y val="5.8194334395522365E-2"/>
          <c:w val="0.89245660401872251"/>
          <c:h val="0.88202992636535582"/>
        </c:manualLayout>
      </c:layout>
      <c:barChart>
        <c:barDir val="col"/>
        <c:grouping val="clustered"/>
        <c:ser>
          <c:idx val="0"/>
          <c:order val="0"/>
          <c:tx>
            <c:strRef>
              <c:f>Foglio16!$B$4</c:f>
              <c:strCache>
                <c:ptCount val="1"/>
                <c:pt idx="0">
                  <c:v>Medio-alta qualità</c:v>
                </c:pt>
              </c:strCache>
            </c:strRef>
          </c:tx>
          <c:spPr>
            <a:solidFill>
              <a:srgbClr val="CC3399"/>
            </a:solidFill>
            <a:ln>
              <a:noFill/>
            </a:ln>
            <a:effectLst/>
          </c:spPr>
          <c:dPt>
            <c:idx val="0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E7-496A-81A4-42B7003B7CC6}"/>
              </c:ext>
            </c:extLst>
          </c:dPt>
          <c:dPt>
            <c:idx val="1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E7-496A-81A4-42B7003B7CC6}"/>
              </c:ext>
            </c:extLst>
          </c:dPt>
          <c:cat>
            <c:strRef>
              <c:f>Foglio16!$C$3:$D$3</c:f>
              <c:strCache>
                <c:ptCount val="2"/>
                <c:pt idx="0">
                  <c:v>Donna</c:v>
                </c:pt>
                <c:pt idx="1">
                  <c:v>Uomo</c:v>
                </c:pt>
              </c:strCache>
            </c:strRef>
          </c:cat>
          <c:val>
            <c:numRef>
              <c:f>Foglio16!$C$4:$D$4</c:f>
              <c:numCache>
                <c:formatCode>General</c:formatCode>
                <c:ptCount val="2"/>
                <c:pt idx="0">
                  <c:v>-5.7</c:v>
                </c:pt>
                <c:pt idx="1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E7-496A-81A4-42B7003B7CC6}"/>
            </c:ext>
          </c:extLst>
        </c:ser>
        <c:dLbls/>
        <c:gapWidth val="219"/>
        <c:overlap val="-27"/>
        <c:axId val="71307264"/>
        <c:axId val="71308800"/>
      </c:barChart>
      <c:catAx>
        <c:axId val="71307264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308800"/>
        <c:crosses val="autoZero"/>
        <c:auto val="1"/>
        <c:lblAlgn val="ctr"/>
        <c:lblOffset val="100"/>
      </c:catAx>
      <c:valAx>
        <c:axId val="713088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713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3.1293052666352593E-2"/>
          <c:y val="5.2912154710302903E-2"/>
          <c:w val="0.9484635705391522"/>
          <c:h val="0.79198317474159363"/>
        </c:manualLayout>
      </c:layout>
      <c:barChart>
        <c:barDir val="col"/>
        <c:grouping val="clustered"/>
        <c:ser>
          <c:idx val="0"/>
          <c:order val="0"/>
          <c:tx>
            <c:strRef>
              <c:f>Foglio6!$C$2</c:f>
              <c:strCache>
                <c:ptCount val="1"/>
                <c:pt idx="0">
                  <c:v>Donna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Foglio6!$B$3:$B$5</c:f>
              <c:strCache>
                <c:ptCount val="3"/>
                <c:pt idx="0">
                  <c:v>Poco/per nulla</c:v>
                </c:pt>
                <c:pt idx="2">
                  <c:v>Poco/per nulla</c:v>
                </c:pt>
              </c:strCache>
            </c:strRef>
          </c:cat>
          <c:val>
            <c:numRef>
              <c:f>Foglio6!$C$3:$C$5</c:f>
              <c:numCache>
                <c:formatCode>General</c:formatCode>
                <c:ptCount val="3"/>
                <c:pt idx="0">
                  <c:v>38.200000000000003</c:v>
                </c:pt>
                <c:pt idx="1">
                  <c:v>0</c:v>
                </c:pt>
                <c:pt idx="2">
                  <c:v>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C-4EDF-AADA-7C581E573C41}"/>
            </c:ext>
          </c:extLst>
        </c:ser>
        <c:ser>
          <c:idx val="1"/>
          <c:order val="1"/>
          <c:tx>
            <c:strRef>
              <c:f>Foglio6!$D$2</c:f>
              <c:strCache>
                <c:ptCount val="1"/>
                <c:pt idx="0">
                  <c:v>Uomo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Foglio6!$B$3:$B$5</c:f>
              <c:strCache>
                <c:ptCount val="3"/>
                <c:pt idx="0">
                  <c:v>Poco/per nulla</c:v>
                </c:pt>
                <c:pt idx="2">
                  <c:v>Poco/per nulla</c:v>
                </c:pt>
              </c:strCache>
            </c:strRef>
          </c:cat>
          <c:val>
            <c:numRef>
              <c:f>Foglio6!$D$3:$D$5</c:f>
              <c:numCache>
                <c:formatCode>General</c:formatCode>
                <c:ptCount val="3"/>
                <c:pt idx="0">
                  <c:v>27.9</c:v>
                </c:pt>
                <c:pt idx="1">
                  <c:v>0</c:v>
                </c:pt>
                <c:pt idx="2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1C-4EDF-AADA-7C581E573C41}"/>
            </c:ext>
          </c:extLst>
        </c:ser>
        <c:dLbls/>
        <c:gapWidth val="100"/>
        <c:overlap val="-24"/>
        <c:axId val="71735936"/>
        <c:axId val="71754112"/>
      </c:barChart>
      <c:catAx>
        <c:axId val="71735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754112"/>
        <c:crosses val="autoZero"/>
        <c:auto val="1"/>
        <c:lblAlgn val="ctr"/>
        <c:lblOffset val="100"/>
      </c:catAx>
      <c:valAx>
        <c:axId val="717541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73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88462420890695"/>
          <c:y val="0.73820472440944895"/>
          <c:w val="0.2350481193633977"/>
          <c:h val="9.762589448305937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0.81972</cdr:x>
      <cdr:y>0.58262</cdr:y>
    </cdr:from>
    <cdr:to>
      <cdr:x>1</cdr:x>
      <cdr:y>0.65304</cdr:y>
    </cdr:to>
    <cdr:sp macro="" textlink="">
      <cdr:nvSpPr>
        <cdr:cNvPr id="2" name="Casella di testo 1"/>
        <cdr:cNvSpPr txBox="1"/>
      </cdr:nvSpPr>
      <cdr:spPr>
        <a:xfrm xmlns:a="http://schemas.openxmlformats.org/drawingml/2006/main">
          <a:off x="3596288" y="1485392"/>
          <a:ext cx="790927" cy="179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t-IT" sz="2000" dirty="0">
              <a:cs typeface="Times New Roman" panose="02020603050405020304" pitchFamily="18" charset="0"/>
            </a:rPr>
            <a:t>0</a:t>
          </a:r>
          <a:r>
            <a:rPr lang="it-IT" sz="2000" baseline="0" dirty="0">
              <a:cs typeface="Times New Roman" panose="02020603050405020304" pitchFamily="18" charset="0"/>
            </a:rPr>
            <a:t> = </a:t>
          </a:r>
          <a:r>
            <a:rPr lang="it-IT" sz="2000" dirty="0">
              <a:cs typeface="Times New Roman" panose="02020603050405020304" pitchFamily="18" charset="0"/>
            </a:rPr>
            <a:t>Media</a:t>
          </a:r>
        </a:p>
      </cdr:txBody>
    </cdr:sp>
  </cdr:relSizeAnchor>
  <cdr:relSizeAnchor xmlns:cdr="http://schemas.openxmlformats.org/drawingml/2006/chartDrawing">
    <cdr:from>
      <cdr:x>0.2368</cdr:x>
      <cdr:y>0.48831</cdr:y>
    </cdr:from>
    <cdr:to>
      <cdr:x>0.36107</cdr:x>
      <cdr:y>0.5624</cdr:y>
    </cdr:to>
    <cdr:sp macro="" textlink="">
      <cdr:nvSpPr>
        <cdr:cNvPr id="3" name="Casella di testo 2"/>
        <cdr:cNvSpPr txBox="1"/>
      </cdr:nvSpPr>
      <cdr:spPr>
        <a:xfrm xmlns:a="http://schemas.openxmlformats.org/drawingml/2006/main">
          <a:off x="1038897" y="1244958"/>
          <a:ext cx="545206" cy="188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0.21136</cdr:x>
      <cdr:y>0.48831</cdr:y>
    </cdr:from>
    <cdr:to>
      <cdr:x>0.37477</cdr:x>
      <cdr:y>0.56408</cdr:y>
    </cdr:to>
    <cdr:sp macro="" textlink="">
      <cdr:nvSpPr>
        <cdr:cNvPr id="4" name="Casella di testo 3"/>
        <cdr:cNvSpPr txBox="1"/>
      </cdr:nvSpPr>
      <cdr:spPr>
        <a:xfrm xmlns:a="http://schemas.openxmlformats.org/drawingml/2006/main">
          <a:off x="927279" y="1244958"/>
          <a:ext cx="716924" cy="193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dirty="0">
              <a:cs typeface="Times New Roman" panose="02020603050405020304" pitchFamily="18" charset="0"/>
            </a:rPr>
            <a:t>Donna</a:t>
          </a:r>
        </a:p>
      </cdr:txBody>
    </cdr:sp>
  </cdr:relSizeAnchor>
  <cdr:relSizeAnchor xmlns:cdr="http://schemas.openxmlformats.org/drawingml/2006/chartDrawing">
    <cdr:from>
      <cdr:x>0.68105</cdr:x>
      <cdr:y>0.06567</cdr:y>
    </cdr:from>
    <cdr:to>
      <cdr:x>0.80923</cdr:x>
      <cdr:y>0.1246</cdr:y>
    </cdr:to>
    <cdr:sp macro="" textlink="">
      <cdr:nvSpPr>
        <cdr:cNvPr id="5" name="Casella di testo 4"/>
        <cdr:cNvSpPr txBox="1"/>
      </cdr:nvSpPr>
      <cdr:spPr>
        <a:xfrm xmlns:a="http://schemas.openxmlformats.org/drawingml/2006/main">
          <a:off x="2987899" y="167426"/>
          <a:ext cx="562377" cy="150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0.70318</cdr:x>
      <cdr:y>0.04064</cdr:y>
    </cdr:from>
    <cdr:to>
      <cdr:x>0.79058</cdr:x>
      <cdr:y>0.11124</cdr:y>
    </cdr:to>
    <cdr:sp macro="" textlink="">
      <cdr:nvSpPr>
        <cdr:cNvPr id="6" name="CasellaDiTesto 5">
          <a:extLst xmlns:a="http://schemas.openxmlformats.org/drawingml/2006/main">
            <a:ext uri="{FF2B5EF4-FFF2-40B4-BE49-F238E27FC236}">
              <a16:creationId xmlns:a16="http://schemas.microsoft.com/office/drawing/2014/main" xmlns="" id="{F7C30496-30F7-49B2-AD96-FB38A0E4DE7D}"/>
            </a:ext>
          </a:extLst>
        </cdr:cNvPr>
        <cdr:cNvSpPr txBox="1"/>
      </cdr:nvSpPr>
      <cdr:spPr>
        <a:xfrm xmlns:a="http://schemas.openxmlformats.org/drawingml/2006/main">
          <a:off x="7356296" y="195209"/>
          <a:ext cx="914400" cy="3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2000" dirty="0"/>
            <a:t>Uomo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0.64091</cdr:x>
      <cdr:y>0.03577</cdr:y>
    </cdr:from>
    <cdr:to>
      <cdr:x>0.96844</cdr:x>
      <cdr:y>0.16839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85E976D9-23AD-479C-A902-69DA6A9C81A7}"/>
            </a:ext>
          </a:extLst>
        </cdr:cNvPr>
        <cdr:cNvSpPr txBox="1"/>
      </cdr:nvSpPr>
      <cdr:spPr>
        <a:xfrm xmlns:a="http://schemas.openxmlformats.org/drawingml/2006/main">
          <a:off x="6433335" y="174317"/>
          <a:ext cx="3287730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dirty="0"/>
            <a:t>Parità di trattamento nel lavoro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6095-79AC-4A7D-9AFC-37D1658BAAF6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BDA1F-4A64-4DA0-9D04-3CEE756ED4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515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BDA1F-4A64-4DA0-9D04-3CEE756ED41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986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4F0AF9D-3358-4702-DDB0-C7D1B00F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098C3A7-B859-E129-92D1-EE6BB56CE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18F1253-B1F8-22C7-5BDD-26F4857F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AAB0FDC-BE80-34A9-B574-ADF91D6E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D489BD9-BBE6-2700-C6FB-D9A76C4F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267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60E03C-50D2-1B0D-EC4E-6C04543A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4B41BC1-6451-BF97-7972-51A0F9E00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A0D3293-76AD-69F3-2D5C-3B59D59F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7E4DF07-505B-38AA-C7B3-58320B01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2A90A2B-5BFF-7E27-ABB6-59808BF3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11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B9732B70-B2BE-5050-F9FC-865D6AFA6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46B495F-36D0-4CC4-2911-91A777B37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A3E8210-14D9-7A92-EDD3-BDA6098B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8B17445-4916-782F-EE1C-4222013C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2BC060E-67BD-31B9-462F-C4A42A87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325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C59F71-D277-34D1-D6A6-48A4211A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1245DB5-46D4-2064-5425-E5AB92CA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AFDC3BC-3112-2FD9-0258-EAD285D1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87BA142-A0B6-0EC3-BF66-5106C1C2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5BFE361-B5E8-774B-BEB2-ED3A9DFA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272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5DB8EF-9395-59D4-B82D-2FE58A6F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0E295F7-5639-5BEE-1940-7B5C52202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0EEFD95-D464-7F36-9F33-5CB583FA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31721F7-A1A0-4D92-01E0-8B86A24E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4F92E9C-7E41-32BE-15B6-ECE5D62B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625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53D293-BC39-FFE6-C417-5F7C773F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B46C8F4-A644-EE77-C2FC-2F0501527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78BC491-4F9B-6B7F-BE3E-4F6285FB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9E0928A-7368-7693-F718-EA2A5DB0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0A40AC0-9A88-FA74-AC0E-C4659044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31CBAE5-02F4-7776-F035-718ECB5F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63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291D3B-78AD-0F34-101E-522DE74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BEB38A4-AE12-FF6B-388E-AAAEF5028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DF582F3-B64D-DC75-D1C1-E7507639A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40D472D-963B-EE25-FAED-0CC3354EF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7D9FE36-EC98-3E82-14CB-593D84448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635292FF-7CD8-1C8C-A18D-8AB5D17D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6969EF4-23F1-70D6-C152-264D10B1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21BE969A-CBD1-64D8-EAF8-3FDB19EC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506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541F935-2532-D15D-F1E2-FF89BF36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27E72230-C391-12C2-6A0B-AF1F6926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9B8BDCA-741D-FCD4-8E45-3394D926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A8E8AC3-8383-88BB-D9D4-F155346F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14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658A732-1DE9-368B-FC4F-19B5DD41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C52C9D1-981C-2E4A-80C2-B2BFF1CD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F7A798D-6614-A12E-C8FB-264D1988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67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260F02-417A-B2D9-3469-1E04E4C3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B4C20B0-C7D7-9B78-3046-33656BA5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2416067-C48A-4336-65CC-EB55D4013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E52B213-9165-E137-D3D9-DE29E321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638A1DD-BAA9-E9E1-CE6F-F2BF25D4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5C573C4-4A6D-EAB9-CFDB-03926525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148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EE6D3F3-7558-ABB3-1E47-0F76E564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C19A90FD-CBEB-3905-A43A-7184CA238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4F562F6-0222-4FE2-7DE6-649D24193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7FB3B86-EA53-EFB3-B976-375E313B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764ACDC-7FA0-AEFF-C4B7-F7FAD3CD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A20EF61-B552-5E3A-AE68-C0FD5397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591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AD83F39C-560F-352F-74E0-17F223B0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16634C4-55AC-4EF0-B9D8-03AA176A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DEF255A-64C6-9B8E-2D3E-232935240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414F-E183-B548-A6E7-FB44E2E6E834}" type="datetimeFigureOut">
              <a:rPr lang="it-IT" smtClean="0"/>
              <a:pPr/>
              <a:t>10/02/2023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5DC8042-A520-598A-4F0F-0A61FA4BD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27FAE67-AB78-E1FB-47C7-DD4962CCC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E7F6-52CB-3B4E-BE30-AAE723F13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630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981" y="184935"/>
            <a:ext cx="10027576" cy="1993187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0070C0"/>
                </a:solidFill>
              </a:rPr>
              <a:t>Indice di </a:t>
            </a:r>
            <a:r>
              <a:rPr lang="it-IT" sz="5400" b="1" i="1" dirty="0">
                <a:solidFill>
                  <a:srgbClr val="0070C0"/>
                </a:solidFill>
              </a:rPr>
              <a:t>Gender Equality (EIGE)</a:t>
            </a:r>
            <a:br>
              <a:rPr lang="it-IT" sz="5400" b="1" i="1" dirty="0">
                <a:solidFill>
                  <a:srgbClr val="0070C0"/>
                </a:solidFill>
              </a:rPr>
            </a:br>
            <a:r>
              <a:rPr lang="it-IT" sz="3200" dirty="0"/>
              <a:t>Dominio Lavoro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F29EFD7-89BF-4A03-9C58-F725637E1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7" y="2178122"/>
            <a:ext cx="11193226" cy="3700593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D033E63F-D8DF-1E5E-26AC-85A5F3579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692" y="2291137"/>
            <a:ext cx="11404315" cy="3606230"/>
          </a:xfrm>
        </p:spPr>
        <p:txBody>
          <a:bodyPr>
            <a:normAutofit/>
          </a:bodyPr>
          <a:lstStyle/>
          <a:p>
            <a:pPr algn="just"/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53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840" y="78840"/>
            <a:ext cx="10130316" cy="886147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profili lavorativi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34BFCAF2-4BED-4FD0-A49A-2427A9E1B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3540381"/>
              </p:ext>
            </p:extLst>
          </p:nvPr>
        </p:nvGraphicFramePr>
        <p:xfrm>
          <a:off x="958922" y="1595064"/>
          <a:ext cx="10130317" cy="4399295"/>
        </p:xfrm>
        <a:graphic>
          <a:graphicData uri="http://schemas.openxmlformats.org/drawingml/2006/table">
            <a:tbl>
              <a:tblPr firstRow="1" firstCol="1" bandRow="1"/>
              <a:tblGrid>
                <a:gridCol w="3092522">
                  <a:extLst>
                    <a:ext uri="{9D8B030D-6E8A-4147-A177-3AD203B41FA5}">
                      <a16:colId xmlns:a16="http://schemas.microsoft.com/office/drawing/2014/main" xmlns="" val="549222677"/>
                    </a:ext>
                  </a:extLst>
                </a:gridCol>
                <a:gridCol w="2085654">
                  <a:extLst>
                    <a:ext uri="{9D8B030D-6E8A-4147-A177-3AD203B41FA5}">
                      <a16:colId xmlns:a16="http://schemas.microsoft.com/office/drawing/2014/main" xmlns="" val="74501970"/>
                    </a:ext>
                  </a:extLst>
                </a:gridCol>
                <a:gridCol w="2016169">
                  <a:extLst>
                    <a:ext uri="{9D8B030D-6E8A-4147-A177-3AD203B41FA5}">
                      <a16:colId xmlns:a16="http://schemas.microsoft.com/office/drawing/2014/main" xmlns="" val="2251229848"/>
                    </a:ext>
                  </a:extLst>
                </a:gridCol>
                <a:gridCol w="2001799">
                  <a:extLst>
                    <a:ext uri="{9D8B030D-6E8A-4147-A177-3AD203B41FA5}">
                      <a16:colId xmlns:a16="http://schemas.microsoft.com/office/drawing/2014/main" xmlns="" val="2726040828"/>
                    </a:ext>
                  </a:extLst>
                </a:gridCol>
                <a:gridCol w="934173">
                  <a:extLst>
                    <a:ext uri="{9D8B030D-6E8A-4147-A177-3AD203B41FA5}">
                      <a16:colId xmlns:a16="http://schemas.microsoft.com/office/drawing/2014/main" xmlns="" val="3785921589"/>
                    </a:ext>
                  </a:extLst>
                </a:gridCol>
              </a:tblGrid>
              <a:tr h="439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Profili lavorativi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2930136"/>
                  </a:ext>
                </a:extLst>
              </a:tr>
              <a:tr h="72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Impiego stabile nel pubblico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Impiego stabile nel privato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Impiego instabile o non standard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7582916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9352024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84,9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2396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1113815"/>
                  </a:ext>
                </a:extLst>
              </a:tr>
              <a:tr h="387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236860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3550379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7134282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2569893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52,6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815079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1689313"/>
                  </a:ext>
                </a:extLst>
              </a:tr>
              <a:tr h="353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192779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43E529F-8D59-43B9-A00E-2AD7B2E13BBF}"/>
              </a:ext>
            </a:extLst>
          </p:cNvPr>
          <p:cNvSpPr txBox="1"/>
          <p:nvPr/>
        </p:nvSpPr>
        <p:spPr>
          <a:xfrm>
            <a:off x="3712394" y="1153275"/>
            <a:ext cx="476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SOTTO-CAMPIONE DEGLI/LLE IMPIEGATI/E</a:t>
            </a:r>
          </a:p>
        </p:txBody>
      </p:sp>
    </p:spTree>
    <p:extLst>
      <p:ext uri="{BB962C8B-B14F-4D97-AF65-F5344CB8AC3E}">
        <p14:creationId xmlns:p14="http://schemas.microsoft.com/office/powerpoint/2010/main" xmlns="" val="296011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876" y="78840"/>
            <a:ext cx="7654247" cy="886147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profili lavorativi</a:t>
            </a:r>
            <a:endParaRPr lang="it-IT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34BFCAF2-4BED-4FD0-A49A-2427A9E1B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0442103"/>
              </p:ext>
            </p:extLst>
          </p:nvPr>
        </p:nvGraphicFramePr>
        <p:xfrm>
          <a:off x="958922" y="1595064"/>
          <a:ext cx="10130317" cy="4399295"/>
        </p:xfrm>
        <a:graphic>
          <a:graphicData uri="http://schemas.openxmlformats.org/drawingml/2006/table">
            <a:tbl>
              <a:tblPr firstRow="1" firstCol="1" bandRow="1"/>
              <a:tblGrid>
                <a:gridCol w="3092522">
                  <a:extLst>
                    <a:ext uri="{9D8B030D-6E8A-4147-A177-3AD203B41FA5}">
                      <a16:colId xmlns:a16="http://schemas.microsoft.com/office/drawing/2014/main" xmlns="" val="549222677"/>
                    </a:ext>
                  </a:extLst>
                </a:gridCol>
                <a:gridCol w="2085654">
                  <a:extLst>
                    <a:ext uri="{9D8B030D-6E8A-4147-A177-3AD203B41FA5}">
                      <a16:colId xmlns:a16="http://schemas.microsoft.com/office/drawing/2014/main" xmlns="" val="74501970"/>
                    </a:ext>
                  </a:extLst>
                </a:gridCol>
                <a:gridCol w="2016169">
                  <a:extLst>
                    <a:ext uri="{9D8B030D-6E8A-4147-A177-3AD203B41FA5}">
                      <a16:colId xmlns:a16="http://schemas.microsoft.com/office/drawing/2014/main" xmlns="" val="2251229848"/>
                    </a:ext>
                  </a:extLst>
                </a:gridCol>
                <a:gridCol w="2001799">
                  <a:extLst>
                    <a:ext uri="{9D8B030D-6E8A-4147-A177-3AD203B41FA5}">
                      <a16:colId xmlns:a16="http://schemas.microsoft.com/office/drawing/2014/main" xmlns="" val="2726040828"/>
                    </a:ext>
                  </a:extLst>
                </a:gridCol>
                <a:gridCol w="934173">
                  <a:extLst>
                    <a:ext uri="{9D8B030D-6E8A-4147-A177-3AD203B41FA5}">
                      <a16:colId xmlns:a16="http://schemas.microsoft.com/office/drawing/2014/main" xmlns="" val="3785921589"/>
                    </a:ext>
                  </a:extLst>
                </a:gridCol>
              </a:tblGrid>
              <a:tr h="439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Profili lavorativi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2930136"/>
                  </a:ext>
                </a:extLst>
              </a:tr>
              <a:tr h="72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Impiego stabile nel pubblico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Impiego stabile nel privato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Impiego instabile o non standard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7582916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9352024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85,9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2396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1113815"/>
                  </a:ext>
                </a:extLst>
              </a:tr>
              <a:tr h="387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236860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3550379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7134282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2569893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31,1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815079"/>
                  </a:ext>
                </a:extLst>
              </a:tr>
              <a:tr h="30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1689313"/>
                  </a:ext>
                </a:extLst>
              </a:tr>
              <a:tr h="353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192779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43E529F-8D59-43B9-A00E-2AD7B2E13BBF}"/>
              </a:ext>
            </a:extLst>
          </p:cNvPr>
          <p:cNvSpPr txBox="1"/>
          <p:nvPr/>
        </p:nvSpPr>
        <p:spPr>
          <a:xfrm>
            <a:off x="2095928" y="1153275"/>
            <a:ext cx="8178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SOTTO-CAMPIONE DEGLI/LLE IMPIEGATI/E NEL COMPARTO DEI SERVIZI </a:t>
            </a:r>
          </a:p>
        </p:txBody>
      </p:sp>
    </p:spTree>
    <p:extLst>
      <p:ext uri="{BB962C8B-B14F-4D97-AF65-F5344CB8AC3E}">
        <p14:creationId xmlns:p14="http://schemas.microsoft.com/office/powerpoint/2010/main" xmlns="" val="78338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89" y="155398"/>
            <a:ext cx="7654247" cy="820648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profili lavorativi</a:t>
            </a:r>
            <a:endParaRPr lang="it-IT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xmlns="" id="{015570DC-2411-4FFE-9F91-730E37A27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5326433"/>
              </p:ext>
            </p:extLst>
          </p:nvPr>
        </p:nvGraphicFramePr>
        <p:xfrm>
          <a:off x="821934" y="1420404"/>
          <a:ext cx="10222786" cy="44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84CA4AD-B450-4255-9D02-E8D4990195BA}"/>
              </a:ext>
            </a:extLst>
          </p:cNvPr>
          <p:cNvSpPr txBox="1"/>
          <p:nvPr/>
        </p:nvSpPr>
        <p:spPr>
          <a:xfrm>
            <a:off x="4500081" y="1130082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Redditi superiori a 1.500 euro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C397498-4344-4EBE-9F5D-2E101B5591B5}"/>
              </a:ext>
            </a:extLst>
          </p:cNvPr>
          <p:cNvSpPr txBox="1"/>
          <p:nvPr/>
        </p:nvSpPr>
        <p:spPr>
          <a:xfrm>
            <a:off x="5650786" y="1420404"/>
            <a:ext cx="12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Valori: %</a:t>
            </a:r>
          </a:p>
        </p:txBody>
      </p:sp>
    </p:spTree>
    <p:extLst>
      <p:ext uri="{BB962C8B-B14F-4D97-AF65-F5344CB8AC3E}">
        <p14:creationId xmlns:p14="http://schemas.microsoft.com/office/powerpoint/2010/main" xmlns="" val="215667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0" y="652934"/>
            <a:ext cx="5310026" cy="82064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4400" b="1" dirty="0">
                <a:solidFill>
                  <a:srgbClr val="0070C0"/>
                </a:solidFill>
              </a:rPr>
              <a:t>Indagine sul campo:</a:t>
            </a:r>
            <a:br>
              <a:rPr lang="it-IT" sz="4400" b="1" dirty="0">
                <a:solidFill>
                  <a:srgbClr val="0070C0"/>
                </a:solidFill>
              </a:rPr>
            </a:br>
            <a:r>
              <a:rPr lang="it-IT" sz="3600" b="1" dirty="0">
                <a:solidFill>
                  <a:srgbClr val="D60093"/>
                </a:solidFill>
              </a:rPr>
              <a:t>il fattore istruzione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5F41F15-9F64-4DDF-BA33-37A6A8088F45}"/>
              </a:ext>
            </a:extLst>
          </p:cNvPr>
          <p:cNvSpPr txBox="1"/>
          <p:nvPr/>
        </p:nvSpPr>
        <p:spPr>
          <a:xfrm>
            <a:off x="5917916" y="390436"/>
            <a:ext cx="5310026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C3399"/>
                </a:solidFill>
              </a:rPr>
              <a:t>Divario di genere nei redditi secondo l’istruzione </a:t>
            </a:r>
          </a:p>
          <a:p>
            <a:pPr algn="ctr"/>
            <a:r>
              <a:rPr lang="it-IT" sz="2000" dirty="0"/>
              <a:t>Licenza media: 52,3%; Diploma: 39,1%</a:t>
            </a:r>
          </a:p>
          <a:p>
            <a:pPr algn="ctr"/>
            <a:r>
              <a:rPr lang="it-IT" sz="2000" dirty="0"/>
              <a:t>Laurea e post: 27,9%</a:t>
            </a:r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xmlns="" id="{96D399AC-AF14-4CC5-8C4D-0A9F6E1BC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9623711"/>
              </p:ext>
            </p:extLst>
          </p:nvPr>
        </p:nvGraphicFramePr>
        <p:xfrm>
          <a:off x="912689" y="2197211"/>
          <a:ext cx="10315252" cy="3451136"/>
        </p:xfrm>
        <a:graphic>
          <a:graphicData uri="http://schemas.openxmlformats.org/drawingml/2006/table">
            <a:tbl>
              <a:tblPr firstRow="1" firstCol="1" bandRow="1"/>
              <a:tblGrid>
                <a:gridCol w="2734575">
                  <a:extLst>
                    <a:ext uri="{9D8B030D-6E8A-4147-A177-3AD203B41FA5}">
                      <a16:colId xmlns:a16="http://schemas.microsoft.com/office/drawing/2014/main" xmlns="" val="1533091577"/>
                    </a:ext>
                  </a:extLst>
                </a:gridCol>
                <a:gridCol w="1597729">
                  <a:extLst>
                    <a:ext uri="{9D8B030D-6E8A-4147-A177-3AD203B41FA5}">
                      <a16:colId xmlns:a16="http://schemas.microsoft.com/office/drawing/2014/main" xmlns="" val="1763828878"/>
                    </a:ext>
                  </a:extLst>
                </a:gridCol>
                <a:gridCol w="1505551">
                  <a:extLst>
                    <a:ext uri="{9D8B030D-6E8A-4147-A177-3AD203B41FA5}">
                      <a16:colId xmlns:a16="http://schemas.microsoft.com/office/drawing/2014/main" xmlns="" val="3331614387"/>
                    </a:ext>
                  </a:extLst>
                </a:gridCol>
                <a:gridCol w="1638696">
                  <a:extLst>
                    <a:ext uri="{9D8B030D-6E8A-4147-A177-3AD203B41FA5}">
                      <a16:colId xmlns:a16="http://schemas.microsoft.com/office/drawing/2014/main" xmlns="" val="854219514"/>
                    </a:ext>
                  </a:extLst>
                </a:gridCol>
                <a:gridCol w="1534933">
                  <a:extLst>
                    <a:ext uri="{9D8B030D-6E8A-4147-A177-3AD203B41FA5}">
                      <a16:colId xmlns:a16="http://schemas.microsoft.com/office/drawing/2014/main" xmlns="" val="1329540251"/>
                    </a:ext>
                  </a:extLst>
                </a:gridCol>
                <a:gridCol w="1303768">
                  <a:extLst>
                    <a:ext uri="{9D8B030D-6E8A-4147-A177-3AD203B41FA5}">
                      <a16:colId xmlns:a16="http://schemas.microsoft.com/office/drawing/2014/main" xmlns="" val="1504970339"/>
                    </a:ext>
                  </a:extLst>
                </a:gridCol>
              </a:tblGrid>
              <a:tr h="53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Profili per genere e istruzione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233475"/>
                  </a:ext>
                </a:extLst>
              </a:tr>
              <a:tr h="755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 diplomata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 diplomato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 laureata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 laureato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892130"/>
                  </a:ext>
                </a:extLst>
              </a:tr>
              <a:tr h="53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9869584"/>
                  </a:ext>
                </a:extLst>
              </a:tr>
              <a:tr h="53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71,3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65,6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768322"/>
                  </a:ext>
                </a:extLst>
              </a:tr>
              <a:tr h="53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3724893"/>
                  </a:ext>
                </a:extLst>
              </a:tr>
              <a:tr h="53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96798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AB903AA-64C8-4E18-AB5B-5A009889E4E7}"/>
              </a:ext>
            </a:extLst>
          </p:cNvPr>
          <p:cNvSpPr txBox="1"/>
          <p:nvPr/>
        </p:nvSpPr>
        <p:spPr>
          <a:xfrm>
            <a:off x="3630201" y="1662135"/>
            <a:ext cx="476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SOTTO-CAMPIONE DEGLI/LLE IMPIEGATI/E</a:t>
            </a:r>
          </a:p>
        </p:txBody>
      </p:sp>
    </p:spTree>
    <p:extLst>
      <p:ext uri="{BB962C8B-B14F-4D97-AF65-F5344CB8AC3E}">
        <p14:creationId xmlns:p14="http://schemas.microsoft.com/office/powerpoint/2010/main" xmlns="" val="338016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82" y="304371"/>
            <a:ext cx="9102903" cy="820648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area disciplinare di studi</a:t>
            </a:r>
            <a:endParaRPr lang="it-IT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F6111DC4-7E90-4E13-B160-F858E1608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8074186"/>
              </p:ext>
            </p:extLst>
          </p:nvPr>
        </p:nvGraphicFramePr>
        <p:xfrm>
          <a:off x="573641" y="1325364"/>
          <a:ext cx="11044718" cy="4397341"/>
        </p:xfrm>
        <a:graphic>
          <a:graphicData uri="http://schemas.openxmlformats.org/drawingml/2006/table">
            <a:tbl>
              <a:tblPr firstRow="1" firstCol="1" bandRow="1"/>
              <a:tblGrid>
                <a:gridCol w="2197262">
                  <a:extLst>
                    <a:ext uri="{9D8B030D-6E8A-4147-A177-3AD203B41FA5}">
                      <a16:colId xmlns:a16="http://schemas.microsoft.com/office/drawing/2014/main" xmlns="" val="259134137"/>
                    </a:ext>
                  </a:extLst>
                </a:gridCol>
                <a:gridCol w="924298">
                  <a:extLst>
                    <a:ext uri="{9D8B030D-6E8A-4147-A177-3AD203B41FA5}">
                      <a16:colId xmlns:a16="http://schemas.microsoft.com/office/drawing/2014/main" xmlns="" val="3015056466"/>
                    </a:ext>
                  </a:extLst>
                </a:gridCol>
                <a:gridCol w="1597077">
                  <a:extLst>
                    <a:ext uri="{9D8B030D-6E8A-4147-A177-3AD203B41FA5}">
                      <a16:colId xmlns:a16="http://schemas.microsoft.com/office/drawing/2014/main" xmlns="" val="2901478335"/>
                    </a:ext>
                  </a:extLst>
                </a:gridCol>
                <a:gridCol w="1330274">
                  <a:extLst>
                    <a:ext uri="{9D8B030D-6E8A-4147-A177-3AD203B41FA5}">
                      <a16:colId xmlns:a16="http://schemas.microsoft.com/office/drawing/2014/main" xmlns="" val="736261812"/>
                    </a:ext>
                  </a:extLst>
                </a:gridCol>
                <a:gridCol w="1515437">
                  <a:extLst>
                    <a:ext uri="{9D8B030D-6E8A-4147-A177-3AD203B41FA5}">
                      <a16:colId xmlns:a16="http://schemas.microsoft.com/office/drawing/2014/main" xmlns="" val="2825723716"/>
                    </a:ext>
                  </a:extLst>
                </a:gridCol>
                <a:gridCol w="1281799">
                  <a:extLst>
                    <a:ext uri="{9D8B030D-6E8A-4147-A177-3AD203B41FA5}">
                      <a16:colId xmlns:a16="http://schemas.microsoft.com/office/drawing/2014/main" xmlns="" val="1820266121"/>
                    </a:ext>
                  </a:extLst>
                </a:gridCol>
                <a:gridCol w="1244476">
                  <a:extLst>
                    <a:ext uri="{9D8B030D-6E8A-4147-A177-3AD203B41FA5}">
                      <a16:colId xmlns:a16="http://schemas.microsoft.com/office/drawing/2014/main" xmlns="" val="2605726546"/>
                    </a:ext>
                  </a:extLst>
                </a:gridCol>
                <a:gridCol w="954095">
                  <a:extLst>
                    <a:ext uri="{9D8B030D-6E8A-4147-A177-3AD203B41FA5}">
                      <a16:colId xmlns:a16="http://schemas.microsoft.com/office/drawing/2014/main" xmlns="" val="1240371957"/>
                    </a:ext>
                  </a:extLst>
                </a:gridCol>
              </a:tblGrid>
              <a:tr h="3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Ambito disciplinare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742938"/>
                  </a:ext>
                </a:extLst>
              </a:tr>
              <a:tr h="880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STEM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Psico-pedagogiche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Giuridiche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Economico-statistiche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Sociali e politiche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Altre discipline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9531483"/>
                  </a:ext>
                </a:extLst>
              </a:tr>
              <a:tr h="3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5378826"/>
                  </a:ext>
                </a:extLst>
              </a:tr>
              <a:tr h="3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68,9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53,7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44,1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178391"/>
                  </a:ext>
                </a:extLst>
              </a:tr>
              <a:tr h="3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9706002"/>
                  </a:ext>
                </a:extLst>
              </a:tr>
              <a:tr h="3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70463"/>
                  </a:ext>
                </a:extLst>
              </a:tr>
              <a:tr h="177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3394557"/>
                  </a:ext>
                </a:extLst>
              </a:tr>
              <a:tr h="3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853637"/>
                  </a:ext>
                </a:extLst>
              </a:tr>
              <a:tr h="3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6807170"/>
                  </a:ext>
                </a:extLst>
              </a:tr>
              <a:tr h="3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876562"/>
                  </a:ext>
                </a:extLst>
              </a:tr>
              <a:tr h="3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1352181"/>
                  </a:ext>
                </a:extLst>
              </a:tr>
              <a:tr h="3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6695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98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65" y="331164"/>
            <a:ext cx="8445357" cy="820648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longevità lavorativa</a:t>
            </a:r>
            <a:endParaRPr lang="it-IT" sz="4400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065462C-007A-4354-857F-EFF9921E8F7E}"/>
              </a:ext>
            </a:extLst>
          </p:cNvPr>
          <p:cNvSpPr txBox="1"/>
          <p:nvPr/>
        </p:nvSpPr>
        <p:spPr>
          <a:xfrm>
            <a:off x="3640475" y="1151812"/>
            <a:ext cx="476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SOTTO-CAMPIONE DEGLI/LLE IMPIEGATI/E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xmlns="" id="{6C276D9E-7BE1-4785-9838-57B7A7190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4151596"/>
              </p:ext>
            </p:extLst>
          </p:nvPr>
        </p:nvGraphicFramePr>
        <p:xfrm>
          <a:off x="860093" y="1469204"/>
          <a:ext cx="10327972" cy="439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89C7B4A-DA9E-46DD-AFEB-23E910061570}"/>
              </a:ext>
            </a:extLst>
          </p:cNvPr>
          <p:cNvSpPr txBox="1"/>
          <p:nvPr/>
        </p:nvSpPr>
        <p:spPr>
          <a:xfrm>
            <a:off x="5219273" y="1469204"/>
            <a:ext cx="12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Valori: %</a:t>
            </a:r>
          </a:p>
        </p:txBody>
      </p:sp>
    </p:spTree>
    <p:extLst>
      <p:ext uri="{BB962C8B-B14F-4D97-AF65-F5344CB8AC3E}">
        <p14:creationId xmlns:p14="http://schemas.microsoft.com/office/powerpoint/2010/main" xmlns="" val="1905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24" y="331164"/>
            <a:ext cx="10644027" cy="820648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peculiarità del reddito femminile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AA7B4DAA-C0B2-4511-8417-D1C33650F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8430157"/>
              </p:ext>
            </p:extLst>
          </p:nvPr>
        </p:nvGraphicFramePr>
        <p:xfrm>
          <a:off x="297951" y="1356189"/>
          <a:ext cx="9698806" cy="4438407"/>
        </p:xfrm>
        <a:graphic>
          <a:graphicData uri="http://schemas.openxmlformats.org/drawingml/2006/table">
            <a:tbl>
              <a:tblPr firstRow="1" firstCol="1" bandRow="1"/>
              <a:tblGrid>
                <a:gridCol w="2229493">
                  <a:extLst>
                    <a:ext uri="{9D8B030D-6E8A-4147-A177-3AD203B41FA5}">
                      <a16:colId xmlns:a16="http://schemas.microsoft.com/office/drawing/2014/main" xmlns="" val="4207622713"/>
                    </a:ext>
                  </a:extLst>
                </a:gridCol>
                <a:gridCol w="1910993">
                  <a:extLst>
                    <a:ext uri="{9D8B030D-6E8A-4147-A177-3AD203B41FA5}">
                      <a16:colId xmlns:a16="http://schemas.microsoft.com/office/drawing/2014/main" xmlns="" val="15384097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863734639"/>
                    </a:ext>
                  </a:extLst>
                </a:gridCol>
                <a:gridCol w="2137024">
                  <a:extLst>
                    <a:ext uri="{9D8B030D-6E8A-4147-A177-3AD203B41FA5}">
                      <a16:colId xmlns:a16="http://schemas.microsoft.com/office/drawing/2014/main" xmlns="" val="1834527895"/>
                    </a:ext>
                  </a:extLst>
                </a:gridCol>
                <a:gridCol w="1592496">
                  <a:extLst>
                    <a:ext uri="{9D8B030D-6E8A-4147-A177-3AD203B41FA5}">
                      <a16:colId xmlns:a16="http://schemas.microsoft.com/office/drawing/2014/main" xmlns="" val="2766425329"/>
                    </a:ext>
                  </a:extLst>
                </a:gridCol>
              </a:tblGrid>
              <a:tr h="542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</a:t>
                      </a: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Composizione familiare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666199"/>
                  </a:ext>
                </a:extLst>
              </a:tr>
              <a:tr h="660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Singolo/a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Coppia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 o più componenti 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2269446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2173550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67,8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827354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693963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547905"/>
                  </a:ext>
                </a:extLst>
              </a:tr>
              <a:tr h="224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0241339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4525184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6922358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642583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394997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526780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C637AF5-C07F-4993-86E1-7B0B660C8FEE}"/>
              </a:ext>
            </a:extLst>
          </p:cNvPr>
          <p:cNvSpPr txBox="1"/>
          <p:nvPr/>
        </p:nvSpPr>
        <p:spPr>
          <a:xfrm>
            <a:off x="10222786" y="1511069"/>
            <a:ext cx="1671263" cy="430887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000" b="1" dirty="0">
                <a:solidFill>
                  <a:srgbClr val="CC3399"/>
                </a:solidFill>
                <a:latin typeface="+mj-lt"/>
              </a:rPr>
              <a:t>DIFFICOLTÀ ECONOMICHE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Fino a 1.500 euro in difficoltà economica: Donne 42,7% Uomini 51,1%</a:t>
            </a:r>
          </a:p>
          <a:p>
            <a:endParaRPr lang="it-IT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Le minori difficoltà economiche sono delle donne in relazione stabile: 32%</a:t>
            </a:r>
          </a:p>
        </p:txBody>
      </p:sp>
    </p:spTree>
    <p:extLst>
      <p:ext uri="{BB962C8B-B14F-4D97-AF65-F5344CB8AC3E}">
        <p14:creationId xmlns:p14="http://schemas.microsoft.com/office/powerpoint/2010/main" xmlns="" val="2066194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222" y="215757"/>
            <a:ext cx="10078949" cy="883578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valutazione del proprio lavoro</a:t>
            </a:r>
            <a:endParaRPr lang="it-IT" sz="4400" b="1" dirty="0">
              <a:solidFill>
                <a:srgbClr val="0070C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C637AF5-C07F-4993-86E1-7B0B660C8FEE}"/>
              </a:ext>
            </a:extLst>
          </p:cNvPr>
          <p:cNvSpPr txBox="1"/>
          <p:nvPr/>
        </p:nvSpPr>
        <p:spPr>
          <a:xfrm>
            <a:off x="9880313" y="1397674"/>
            <a:ext cx="2013734" cy="4062651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000" b="1" dirty="0">
                <a:solidFill>
                  <a:srgbClr val="CC3399"/>
                </a:solidFill>
                <a:latin typeface="+mj-lt"/>
              </a:rPr>
              <a:t>DIFFUSA INSODDISFAZIONE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Reddito da lavoro non sufficiente: Donne giovani 53%               Donne adulte 50,1%</a:t>
            </a:r>
          </a:p>
          <a:p>
            <a:endParaRPr lang="it-IT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Obiettivi professionali totalmente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non</a:t>
            </a:r>
            <a:r>
              <a:rPr lang="it-IT" sz="1600" dirty="0">
                <a:latin typeface="+mj-lt"/>
              </a:rPr>
              <a:t> raggiunti:     Donne 34,3%   Uomini 22,7%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xmlns="" id="{E6EEE606-81CA-49AF-9B68-0D8DA715B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6853075"/>
              </p:ext>
            </p:extLst>
          </p:nvPr>
        </p:nvGraphicFramePr>
        <p:xfrm>
          <a:off x="472611" y="864491"/>
          <a:ext cx="940770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59ED9F8-3E3D-425E-BE40-8A0ABFC86A47}"/>
              </a:ext>
            </a:extLst>
          </p:cNvPr>
          <p:cNvSpPr txBox="1"/>
          <p:nvPr/>
        </p:nvSpPr>
        <p:spPr>
          <a:xfrm>
            <a:off x="5176462" y="1665876"/>
            <a:ext cx="12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Valori: %</a:t>
            </a:r>
          </a:p>
        </p:txBody>
      </p:sp>
    </p:spTree>
    <p:extLst>
      <p:ext uri="{BB962C8B-B14F-4D97-AF65-F5344CB8AC3E}">
        <p14:creationId xmlns:p14="http://schemas.microsoft.com/office/powerpoint/2010/main" xmlns="" val="176923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1" y="369870"/>
            <a:ext cx="10459092" cy="739740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zone grigie del lavoro femminile</a:t>
            </a:r>
            <a:endParaRPr lang="it-IT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51C2B876-4FF9-4DAC-87B7-E1CD1F03A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9803984"/>
              </p:ext>
            </p:extLst>
          </p:nvPr>
        </p:nvGraphicFramePr>
        <p:xfrm>
          <a:off x="1212351" y="992187"/>
          <a:ext cx="9917006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AF4BB74-2D41-4910-92D2-718F09DAC5AD}"/>
              </a:ext>
            </a:extLst>
          </p:cNvPr>
          <p:cNvSpPr txBox="1"/>
          <p:nvPr/>
        </p:nvSpPr>
        <p:spPr>
          <a:xfrm>
            <a:off x="5528719" y="1438382"/>
            <a:ext cx="12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Valori: %</a:t>
            </a:r>
          </a:p>
        </p:txBody>
      </p:sp>
    </p:spTree>
    <p:extLst>
      <p:ext uri="{BB962C8B-B14F-4D97-AF65-F5344CB8AC3E}">
        <p14:creationId xmlns:p14="http://schemas.microsoft.com/office/powerpoint/2010/main" xmlns="" val="328935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27" y="433906"/>
            <a:ext cx="9606336" cy="820648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indice di qualità del lavoro</a:t>
            </a:r>
            <a:endParaRPr lang="it-IT" sz="4400" b="1" dirty="0">
              <a:solidFill>
                <a:srgbClr val="0070C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C637AF5-C07F-4993-86E1-7B0B660C8FEE}"/>
              </a:ext>
            </a:extLst>
          </p:cNvPr>
          <p:cNvSpPr txBox="1"/>
          <p:nvPr/>
        </p:nvSpPr>
        <p:spPr>
          <a:xfrm>
            <a:off x="10048126" y="1651897"/>
            <a:ext cx="1825375" cy="3724096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C3399"/>
                </a:solidFill>
                <a:latin typeface="+mj-lt"/>
              </a:rPr>
              <a:t>INDICE DI QUALITÀ DEL LAVORO</a:t>
            </a:r>
          </a:p>
          <a:p>
            <a:endParaRPr lang="it-IT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Forma contrattuale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Orario di 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Allineamento tra formazione e occupazione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Allineamento tra mansioni svolte e qualifica riconosciuta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2600D8A1-FE8F-4766-84FF-CAE720290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4709280"/>
              </p:ext>
            </p:extLst>
          </p:nvPr>
        </p:nvGraphicFramePr>
        <p:xfrm>
          <a:off x="904127" y="1495542"/>
          <a:ext cx="8887145" cy="3970320"/>
        </p:xfrm>
        <a:graphic>
          <a:graphicData uri="http://schemas.openxmlformats.org/drawingml/2006/table">
            <a:tbl>
              <a:tblPr firstRow="1" firstCol="1" bandRow="1"/>
              <a:tblGrid>
                <a:gridCol w="3108539">
                  <a:extLst>
                    <a:ext uri="{9D8B030D-6E8A-4147-A177-3AD203B41FA5}">
                      <a16:colId xmlns:a16="http://schemas.microsoft.com/office/drawing/2014/main" xmlns="" val="4023123163"/>
                    </a:ext>
                  </a:extLst>
                </a:gridCol>
                <a:gridCol w="2289288">
                  <a:extLst>
                    <a:ext uri="{9D8B030D-6E8A-4147-A177-3AD203B41FA5}">
                      <a16:colId xmlns:a16="http://schemas.microsoft.com/office/drawing/2014/main" xmlns="" val="1234488453"/>
                    </a:ext>
                  </a:extLst>
                </a:gridCol>
                <a:gridCol w="2126591">
                  <a:extLst>
                    <a:ext uri="{9D8B030D-6E8A-4147-A177-3AD203B41FA5}">
                      <a16:colId xmlns:a16="http://schemas.microsoft.com/office/drawing/2014/main" xmlns="" val="108117740"/>
                    </a:ext>
                  </a:extLst>
                </a:gridCol>
                <a:gridCol w="1362727">
                  <a:extLst>
                    <a:ext uri="{9D8B030D-6E8A-4147-A177-3AD203B41FA5}">
                      <a16:colId xmlns:a16="http://schemas.microsoft.com/office/drawing/2014/main" xmlns="" val="2949700723"/>
                    </a:ext>
                  </a:extLst>
                </a:gridCol>
              </a:tblGrid>
              <a:tr h="49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Qualità del lavoro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1368062"/>
                  </a:ext>
                </a:extLst>
              </a:tr>
              <a:tr h="49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7070534"/>
                  </a:ext>
                </a:extLst>
              </a:tr>
              <a:tr h="49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5993205"/>
                  </a:ext>
                </a:extLst>
              </a:tr>
              <a:tr h="49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969188"/>
                  </a:ext>
                </a:extLst>
              </a:tr>
              <a:tr h="49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Medio-alta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4772059"/>
                  </a:ext>
                </a:extLst>
              </a:tr>
              <a:tr h="49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Medio-bassa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769575"/>
                  </a:ext>
                </a:extLst>
              </a:tr>
              <a:tr h="49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Bassa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6331108"/>
                  </a:ext>
                </a:extLst>
              </a:tr>
              <a:tr h="49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318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333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68" y="276181"/>
            <a:ext cx="11147461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Ricerca sulla disparità di genere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nei redditi da lavoro</a:t>
            </a:r>
            <a:endParaRPr lang="it-IT" b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159D1AB-25EA-480E-902A-0F0E7B56E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2638849"/>
            <a:ext cx="5157787" cy="2971051"/>
          </a:xfrm>
        </p:spPr>
        <p:txBody>
          <a:bodyPr/>
          <a:lstStyle/>
          <a:p>
            <a:r>
              <a:rPr lang="it-IT" dirty="0"/>
              <a:t>Elaborazioni su informazioni provenienti dalla banca dati del </a:t>
            </a:r>
            <a:r>
              <a:rPr lang="it-IT" dirty="0" err="1"/>
              <a:t>Caf</a:t>
            </a:r>
            <a:r>
              <a:rPr lang="it-IT" dirty="0"/>
              <a:t> Acli (anno 2020)</a:t>
            </a:r>
          </a:p>
          <a:p>
            <a:r>
              <a:rPr lang="it-IT" dirty="0"/>
              <a:t>Elaborazioni su informazioni provenienti dalla banca dati del Patronato Acli (2021)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858EC8F2-AC47-4CCD-9F36-E640E81F9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4" y="1742053"/>
            <a:ext cx="5183188" cy="893851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3000" dirty="0">
                <a:solidFill>
                  <a:srgbClr val="D60093"/>
                </a:solidFill>
              </a:rPr>
              <a:t>Raccolta e analisi </a:t>
            </a:r>
          </a:p>
          <a:p>
            <a:pPr algn="ctr">
              <a:lnSpc>
                <a:spcPct val="70000"/>
              </a:lnSpc>
            </a:pPr>
            <a:r>
              <a:rPr lang="it-IT" sz="3000" dirty="0">
                <a:solidFill>
                  <a:srgbClr val="D60093"/>
                </a:solidFill>
              </a:rPr>
              <a:t>di dati primari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9A565FF-B5A9-43AB-A951-B886E41A4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635904"/>
            <a:ext cx="5183188" cy="3327819"/>
          </a:xfrm>
        </p:spPr>
        <p:txBody>
          <a:bodyPr/>
          <a:lstStyle/>
          <a:p>
            <a:r>
              <a:rPr lang="it-IT" dirty="0"/>
              <a:t>Indagine </a:t>
            </a:r>
            <a:r>
              <a:rPr lang="it-IT" i="1" dirty="0"/>
              <a:t>online</a:t>
            </a:r>
            <a:r>
              <a:rPr lang="it-IT" dirty="0"/>
              <a:t> a mezzo questionario rivolta a donne e uomini adulti con lavoro retribuito o ritirati/e dal lavoro (anno 2022)</a:t>
            </a:r>
          </a:p>
          <a:p>
            <a:r>
              <a:rPr lang="it-IT" dirty="0"/>
              <a:t>Campione autoeletto di 1.060 unità valide, con caratteristiche particolari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D1F24D3D-E53A-4E6C-9C0C-B10BEAB7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06" y="1604689"/>
            <a:ext cx="5157787" cy="1031215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3000" dirty="0">
                <a:solidFill>
                  <a:srgbClr val="D60093"/>
                </a:solidFill>
              </a:rPr>
              <a:t>Raccolta e analisi </a:t>
            </a:r>
          </a:p>
          <a:p>
            <a:pPr algn="ctr">
              <a:lnSpc>
                <a:spcPct val="70000"/>
              </a:lnSpc>
            </a:pPr>
            <a:r>
              <a:rPr lang="it-IT" sz="3000" dirty="0">
                <a:solidFill>
                  <a:srgbClr val="D60093"/>
                </a:solidFill>
              </a:rPr>
              <a:t>di dati secondari</a:t>
            </a:r>
          </a:p>
        </p:txBody>
      </p:sp>
    </p:spTree>
    <p:extLst>
      <p:ext uri="{BB962C8B-B14F-4D97-AF65-F5344CB8AC3E}">
        <p14:creationId xmlns:p14="http://schemas.microsoft.com/office/powerpoint/2010/main" xmlns="" val="266340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719" y="237590"/>
            <a:ext cx="7993294" cy="820648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qualità del lavoro</a:t>
            </a:r>
            <a:endParaRPr lang="it-IT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xmlns="" id="{19928323-F6F6-4855-BA76-C5D55CD39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6655584"/>
              </p:ext>
            </p:extLst>
          </p:nvPr>
        </p:nvGraphicFramePr>
        <p:xfrm>
          <a:off x="865232" y="1427837"/>
          <a:ext cx="10461536" cy="471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4D8DE03-F042-4BAB-8F9C-B369F2FCFE40}"/>
              </a:ext>
            </a:extLst>
          </p:cNvPr>
          <p:cNvSpPr txBox="1"/>
          <p:nvPr/>
        </p:nvSpPr>
        <p:spPr>
          <a:xfrm>
            <a:off x="4181582" y="1135171"/>
            <a:ext cx="3595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Medio-alta qualità del lavoro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A76C89C-D00A-42DE-96E5-3E1A16E4A27D}"/>
              </a:ext>
            </a:extLst>
          </p:cNvPr>
          <p:cNvSpPr txBox="1"/>
          <p:nvPr/>
        </p:nvSpPr>
        <p:spPr>
          <a:xfrm>
            <a:off x="5255231" y="1453221"/>
            <a:ext cx="12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Valori: %</a:t>
            </a:r>
          </a:p>
        </p:txBody>
      </p:sp>
    </p:spTree>
    <p:extLst>
      <p:ext uri="{BB962C8B-B14F-4D97-AF65-F5344CB8AC3E}">
        <p14:creationId xmlns:p14="http://schemas.microsoft.com/office/powerpoint/2010/main" xmlns="" val="159693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66" y="412250"/>
            <a:ext cx="9472773" cy="820648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r>
              <a:rPr lang="it-IT" sz="3600" b="1" dirty="0">
                <a:solidFill>
                  <a:srgbClr val="D60093"/>
                </a:solidFill>
              </a:rPr>
              <a:t>redditi e qualità del lavoro</a:t>
            </a:r>
            <a:endParaRPr lang="it-IT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7F7D9804-83B5-43EC-B556-FAA3C8ABF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9545646"/>
              </p:ext>
            </p:extLst>
          </p:nvPr>
        </p:nvGraphicFramePr>
        <p:xfrm>
          <a:off x="1016950" y="1448656"/>
          <a:ext cx="10158099" cy="4157654"/>
        </p:xfrm>
        <a:graphic>
          <a:graphicData uri="http://schemas.openxmlformats.org/drawingml/2006/table">
            <a:tbl>
              <a:tblPr firstRow="1" firstCol="1" bandRow="1"/>
              <a:tblGrid>
                <a:gridCol w="2251266">
                  <a:extLst>
                    <a:ext uri="{9D8B030D-6E8A-4147-A177-3AD203B41FA5}">
                      <a16:colId xmlns:a16="http://schemas.microsoft.com/office/drawing/2014/main" xmlns="" val="17601803"/>
                    </a:ext>
                  </a:extLst>
                </a:gridCol>
                <a:gridCol w="3127109">
                  <a:extLst>
                    <a:ext uri="{9D8B030D-6E8A-4147-A177-3AD203B41FA5}">
                      <a16:colId xmlns:a16="http://schemas.microsoft.com/office/drawing/2014/main" xmlns="" val="1778576761"/>
                    </a:ext>
                  </a:extLst>
                </a:gridCol>
                <a:gridCol w="3137649">
                  <a:extLst>
                    <a:ext uri="{9D8B030D-6E8A-4147-A177-3AD203B41FA5}">
                      <a16:colId xmlns:a16="http://schemas.microsoft.com/office/drawing/2014/main" xmlns="" val="2954655560"/>
                    </a:ext>
                  </a:extLst>
                </a:gridCol>
                <a:gridCol w="1642075">
                  <a:extLst>
                    <a:ext uri="{9D8B030D-6E8A-4147-A177-3AD203B41FA5}">
                      <a16:colId xmlns:a16="http://schemas.microsoft.com/office/drawing/2014/main" xmlns="" val="3722147665"/>
                    </a:ext>
                  </a:extLst>
                </a:gridCol>
              </a:tblGrid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Qualità del lavoro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9128781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Medio-alta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Medio-bassa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3473403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</a:t>
                      </a:r>
                      <a:endParaRPr kumimoji="0" 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478039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909398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2503065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Oltre 1500 euro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5570396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162118"/>
                  </a:ext>
                </a:extLst>
              </a:tr>
              <a:tr h="192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6195587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0730743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2554075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22,8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51,1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8522161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Oltre 1500 euro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3364861"/>
                  </a:ext>
                </a:extLst>
              </a:tr>
              <a:tr h="330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703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548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612" y="499409"/>
            <a:ext cx="9472773" cy="820648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Indagine sul campo: </a:t>
            </a:r>
            <a:br>
              <a:rPr lang="it-IT" sz="4400" b="1" dirty="0">
                <a:solidFill>
                  <a:srgbClr val="0070C0"/>
                </a:solidFill>
              </a:rPr>
            </a:br>
            <a:r>
              <a:rPr lang="it-IT" sz="3600" b="1" dirty="0">
                <a:solidFill>
                  <a:srgbClr val="D60093"/>
                </a:solidFill>
              </a:rPr>
              <a:t>asimmetria di genere e consapevolezza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108CB112-DBCE-4CCC-8B2C-BCFCBB79C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772394"/>
              </p:ext>
            </p:extLst>
          </p:nvPr>
        </p:nvGraphicFramePr>
        <p:xfrm>
          <a:off x="1077074" y="1232898"/>
          <a:ext cx="10037851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5784BE0-4491-45F8-91F3-ED6B1FB267B2}"/>
              </a:ext>
            </a:extLst>
          </p:cNvPr>
          <p:cNvSpPr txBox="1"/>
          <p:nvPr/>
        </p:nvSpPr>
        <p:spPr>
          <a:xfrm>
            <a:off x="1592494" y="1407215"/>
            <a:ext cx="375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Responsabilità equamente divise </a:t>
            </a:r>
          </a:p>
          <a:p>
            <a:pPr algn="ctr"/>
            <a:r>
              <a:rPr lang="it-IT" b="1" dirty="0"/>
              <a:t>per genere</a:t>
            </a:r>
          </a:p>
        </p:txBody>
      </p:sp>
    </p:spTree>
    <p:extLst>
      <p:ext uri="{BB962C8B-B14F-4D97-AF65-F5344CB8AC3E}">
        <p14:creationId xmlns:p14="http://schemas.microsoft.com/office/powerpoint/2010/main" xmlns="" val="293756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67" y="330058"/>
            <a:ext cx="6390526" cy="1080071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4400" b="1" dirty="0">
                <a:solidFill>
                  <a:srgbClr val="0070C0"/>
                </a:solidFill>
              </a:rPr>
              <a:t>Elaborazioni su dati </a:t>
            </a:r>
            <a:r>
              <a:rPr lang="it-IT" sz="4400" b="1" dirty="0" err="1">
                <a:solidFill>
                  <a:srgbClr val="0070C0"/>
                </a:solidFill>
              </a:rPr>
              <a:t>Caf</a:t>
            </a:r>
            <a:r>
              <a:rPr lang="it-IT" sz="4400" b="1" dirty="0">
                <a:solidFill>
                  <a:srgbClr val="0070C0"/>
                </a:solidFill>
              </a:rPr>
              <a:t> Acli: </a:t>
            </a:r>
            <a:r>
              <a:rPr lang="it-IT" sz="3600" b="1" dirty="0">
                <a:solidFill>
                  <a:srgbClr val="D60093"/>
                </a:solidFill>
              </a:rPr>
              <a:t>redditi da lavoro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xmlns="" id="{0AFB484C-B6F6-4294-A910-6FF33C50E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9207668"/>
              </p:ext>
            </p:extLst>
          </p:nvPr>
        </p:nvGraphicFramePr>
        <p:xfrm>
          <a:off x="934947" y="1561672"/>
          <a:ext cx="8291246" cy="4037744"/>
        </p:xfrm>
        <a:graphic>
          <a:graphicData uri="http://schemas.openxmlformats.org/drawingml/2006/table">
            <a:tbl>
              <a:tblPr firstRow="1" firstCol="1" bandRow="1"/>
              <a:tblGrid>
                <a:gridCol w="3012616">
                  <a:extLst>
                    <a:ext uri="{9D8B030D-6E8A-4147-A177-3AD203B41FA5}">
                      <a16:colId xmlns:a16="http://schemas.microsoft.com/office/drawing/2014/main" xmlns="" val="289004648"/>
                    </a:ext>
                  </a:extLst>
                </a:gridCol>
                <a:gridCol w="1873063">
                  <a:extLst>
                    <a:ext uri="{9D8B030D-6E8A-4147-A177-3AD203B41FA5}">
                      <a16:colId xmlns:a16="http://schemas.microsoft.com/office/drawing/2014/main" xmlns="" val="3608962351"/>
                    </a:ext>
                  </a:extLst>
                </a:gridCol>
                <a:gridCol w="1820669">
                  <a:extLst>
                    <a:ext uri="{9D8B030D-6E8A-4147-A177-3AD203B41FA5}">
                      <a16:colId xmlns:a16="http://schemas.microsoft.com/office/drawing/2014/main" xmlns="" val="3838396896"/>
                    </a:ext>
                  </a:extLst>
                </a:gridCol>
                <a:gridCol w="1584898">
                  <a:extLst>
                    <a:ext uri="{9D8B030D-6E8A-4147-A177-3AD203B41FA5}">
                      <a16:colId xmlns:a16="http://schemas.microsoft.com/office/drawing/2014/main" xmlns="" val="2869899848"/>
                    </a:ext>
                  </a:extLst>
                </a:gridCol>
              </a:tblGrid>
              <a:tr h="378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Fasce di reddito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Sesso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7307832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Donna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Uomo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507752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681466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Fino a 9.000 euro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13,5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6,0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433895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 9.000 a 11.000 euro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2,8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168156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 11.000 a 15.000 euro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15,2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11,2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2026285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 15.000 a 21.000 euro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20,1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9465662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 21.000 a 28.000 euro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20,4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26,7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23,7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977809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 28.000 a 50.000 euro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29,4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254033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Oltre 50.000 euro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5,1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459450"/>
                  </a:ext>
                </a:extLst>
              </a:tr>
              <a:tr h="36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7802977"/>
                  </a:ext>
                </a:extLst>
              </a:tr>
            </a:tbl>
          </a:graphicData>
        </a:graphic>
      </p:graphicFrame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D1F24D3D-E53A-4E6C-9C0C-B10BEAB7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31677" y="2262883"/>
            <a:ext cx="2393878" cy="2617342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2000" b="1" dirty="0">
                <a:solidFill>
                  <a:srgbClr val="CC3399"/>
                </a:solidFill>
                <a:latin typeface="+mj-lt"/>
              </a:rPr>
              <a:t>Divario «resistente»…</a:t>
            </a:r>
          </a:p>
          <a:p>
            <a:pPr marL="457200" indent="-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indifferente alla condizione lavorativa</a:t>
            </a:r>
          </a:p>
          <a:p>
            <a:pPr marL="457200" indent="-4572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indifferente alla continuità lavorativa</a:t>
            </a:r>
          </a:p>
          <a:p>
            <a:pPr algn="ctr">
              <a:lnSpc>
                <a:spcPct val="70000"/>
              </a:lnSpc>
            </a:pPr>
            <a:r>
              <a:rPr lang="it-IT" dirty="0">
                <a:latin typeface="+mj-lt"/>
              </a:rPr>
              <a:t>...ma «sensibile alla geografia» 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nel Mezzogiorno i redditi scendono ma il divario di genere diminuisce</a:t>
            </a:r>
          </a:p>
        </p:txBody>
      </p:sp>
    </p:spTree>
    <p:extLst>
      <p:ext uri="{BB962C8B-B14F-4D97-AF65-F5344CB8AC3E}">
        <p14:creationId xmlns:p14="http://schemas.microsoft.com/office/powerpoint/2010/main" xmlns="" val="314084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222" y="155397"/>
            <a:ext cx="10068675" cy="1080071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4400" b="1" dirty="0">
                <a:solidFill>
                  <a:srgbClr val="0070C0"/>
                </a:solidFill>
              </a:rPr>
              <a:t>Elaborazioni su dati </a:t>
            </a:r>
            <a:r>
              <a:rPr lang="it-IT" sz="4400" b="1" dirty="0" err="1">
                <a:solidFill>
                  <a:srgbClr val="0070C0"/>
                </a:solidFill>
              </a:rPr>
              <a:t>Caf</a:t>
            </a:r>
            <a:r>
              <a:rPr lang="it-IT" sz="4400" b="1" dirty="0">
                <a:solidFill>
                  <a:srgbClr val="0070C0"/>
                </a:solidFill>
              </a:rPr>
              <a:t> Acli:</a:t>
            </a:r>
            <a:br>
              <a:rPr lang="it-IT" sz="4400" b="1" dirty="0">
                <a:solidFill>
                  <a:srgbClr val="0070C0"/>
                </a:solidFill>
              </a:rPr>
            </a:br>
            <a:r>
              <a:rPr lang="it-IT" sz="3600" b="1" dirty="0">
                <a:solidFill>
                  <a:srgbClr val="D60093"/>
                </a:solidFill>
              </a:rPr>
              <a:t>generi e generazioni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D1F24D3D-E53A-4E6C-9C0C-B10BEAB7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5920" y="2871627"/>
            <a:ext cx="2486346" cy="1443519"/>
          </a:xfrm>
          <a:noFill/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2000" b="1" dirty="0">
                <a:solidFill>
                  <a:srgbClr val="CC3399"/>
                </a:solidFill>
                <a:latin typeface="+mj-lt"/>
              </a:rPr>
              <a:t>Svantaggiate tra gli svantaggiati</a:t>
            </a:r>
          </a:p>
          <a:p>
            <a:pPr>
              <a:lnSpc>
                <a:spcPct val="70000"/>
              </a:lnSpc>
            </a:pPr>
            <a:r>
              <a:rPr lang="it-IT" dirty="0">
                <a:latin typeface="+mj-lt"/>
              </a:rPr>
              <a:t>La loro condizione peggiora ulteriormente se le giovani sono lavoratrici discontinue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xmlns="" id="{CBE1A8BF-1E39-4123-9148-CD4249E4E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8087665"/>
              </p:ext>
            </p:extLst>
          </p:nvPr>
        </p:nvGraphicFramePr>
        <p:xfrm>
          <a:off x="667820" y="1377842"/>
          <a:ext cx="8229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A79F588-28A4-483E-8D94-C55D69EAEB44}"/>
              </a:ext>
            </a:extLst>
          </p:cNvPr>
          <p:cNvSpPr txBox="1"/>
          <p:nvPr/>
        </p:nvSpPr>
        <p:spPr>
          <a:xfrm>
            <a:off x="4654193" y="1235468"/>
            <a:ext cx="265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Under 35 – Valori %</a:t>
            </a:r>
          </a:p>
        </p:txBody>
      </p:sp>
    </p:spTree>
    <p:extLst>
      <p:ext uri="{BB962C8B-B14F-4D97-AF65-F5344CB8AC3E}">
        <p14:creationId xmlns:p14="http://schemas.microsoft.com/office/powerpoint/2010/main" xmlns="" val="184258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84" y="288961"/>
            <a:ext cx="8455631" cy="1080071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4400" b="1" dirty="0">
                <a:solidFill>
                  <a:srgbClr val="0070C0"/>
                </a:solidFill>
              </a:rPr>
              <a:t>Elaborazioni su dati Patronato Acli:</a:t>
            </a:r>
            <a:br>
              <a:rPr lang="it-IT" sz="4400" b="1" dirty="0">
                <a:solidFill>
                  <a:srgbClr val="0070C0"/>
                </a:solidFill>
              </a:rPr>
            </a:br>
            <a:r>
              <a:rPr lang="it-IT" sz="3600" b="1" dirty="0">
                <a:solidFill>
                  <a:srgbClr val="D60093"/>
                </a:solidFill>
              </a:rPr>
              <a:t>sostegni al reddito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D1F24D3D-E53A-4E6C-9C0C-B10BEAB7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708" y="2851078"/>
            <a:ext cx="2229492" cy="1166117"/>
          </a:xfrm>
          <a:noFill/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2000" b="1" dirty="0">
                <a:solidFill>
                  <a:srgbClr val="CC3399"/>
                </a:solidFill>
                <a:latin typeface="+mj-lt"/>
              </a:rPr>
              <a:t>Effetto divaricazione</a:t>
            </a:r>
          </a:p>
          <a:p>
            <a:pPr algn="ctr">
              <a:lnSpc>
                <a:spcPct val="70000"/>
              </a:lnSpc>
            </a:pPr>
            <a:r>
              <a:rPr lang="it-IT" dirty="0">
                <a:latin typeface="+mj-lt"/>
              </a:rPr>
              <a:t>Dimissioni volontarie maschili (62,1%) e vertenze femminili (55%)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95E7B532-95D8-4401-9831-4710ADC6A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7277257"/>
              </p:ext>
            </p:extLst>
          </p:nvPr>
        </p:nvGraphicFramePr>
        <p:xfrm>
          <a:off x="616449" y="1530849"/>
          <a:ext cx="8948790" cy="4130208"/>
        </p:xfrm>
        <a:graphic>
          <a:graphicData uri="http://schemas.openxmlformats.org/drawingml/2006/table">
            <a:tbl>
              <a:tblPr firstRow="1" firstCol="1" bandRow="1"/>
              <a:tblGrid>
                <a:gridCol w="4254766">
                  <a:extLst>
                    <a:ext uri="{9D8B030D-6E8A-4147-A177-3AD203B41FA5}">
                      <a16:colId xmlns:a16="http://schemas.microsoft.com/office/drawing/2014/main" xmlns="" val="3617999607"/>
                    </a:ext>
                  </a:extLst>
                </a:gridCol>
                <a:gridCol w="1541485">
                  <a:extLst>
                    <a:ext uri="{9D8B030D-6E8A-4147-A177-3AD203B41FA5}">
                      <a16:colId xmlns:a16="http://schemas.microsoft.com/office/drawing/2014/main" xmlns="" val="2759587773"/>
                    </a:ext>
                  </a:extLst>
                </a:gridCol>
                <a:gridCol w="1541485">
                  <a:extLst>
                    <a:ext uri="{9D8B030D-6E8A-4147-A177-3AD203B41FA5}">
                      <a16:colId xmlns:a16="http://schemas.microsoft.com/office/drawing/2014/main" xmlns="" val="275935923"/>
                    </a:ext>
                  </a:extLst>
                </a:gridCol>
                <a:gridCol w="1611054">
                  <a:extLst>
                    <a:ext uri="{9D8B030D-6E8A-4147-A177-3AD203B41FA5}">
                      <a16:colId xmlns:a16="http://schemas.microsoft.com/office/drawing/2014/main" xmlns="" val="471981848"/>
                    </a:ext>
                  </a:extLst>
                </a:gridCol>
              </a:tblGrid>
              <a:tr h="51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Pratiche per sostegni al reddito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Sesso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2697970"/>
                  </a:ext>
                </a:extLst>
              </a:tr>
              <a:tr h="51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1905077"/>
                  </a:ext>
                </a:extLst>
              </a:tr>
              <a:tr h="51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809943"/>
                  </a:ext>
                </a:extLst>
              </a:tr>
              <a:tr h="51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Assegno sociale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60,1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39,9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4084160"/>
                  </a:ext>
                </a:extLst>
              </a:tr>
              <a:tr h="51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Reddito di cittadinanza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3925689"/>
                  </a:ext>
                </a:extLst>
              </a:tr>
              <a:tr h="51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Reddito di emergenza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836310"/>
                  </a:ext>
                </a:extLst>
              </a:tr>
              <a:tr h="51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Indennità Naspi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9663359"/>
                  </a:ext>
                </a:extLst>
              </a:tr>
              <a:tr h="51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Indennità </a:t>
                      </a:r>
                      <a:r>
                        <a:rPr lang="it-IT" sz="2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dis-coll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67,8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84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572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34" y="626724"/>
            <a:ext cx="8507002" cy="845050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4400" b="1" dirty="0">
                <a:solidFill>
                  <a:srgbClr val="0070C0"/>
                </a:solidFill>
              </a:rPr>
              <a:t>Elaborazioni su dati Patronato Acli:</a:t>
            </a:r>
            <a:br>
              <a:rPr lang="it-IT" sz="4400" b="1" dirty="0">
                <a:solidFill>
                  <a:srgbClr val="0070C0"/>
                </a:solidFill>
              </a:rPr>
            </a:br>
            <a:r>
              <a:rPr lang="it-IT" sz="3600" b="1" dirty="0">
                <a:solidFill>
                  <a:srgbClr val="D60093"/>
                </a:solidFill>
              </a:rPr>
              <a:t>richieste di Naspi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D1F24D3D-E53A-4E6C-9C0C-B10BEAB7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9483" y="2594224"/>
            <a:ext cx="2486346" cy="2059970"/>
          </a:xfrm>
          <a:noFill/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2000" b="1" dirty="0">
                <a:solidFill>
                  <a:srgbClr val="CC3399"/>
                </a:solidFill>
                <a:latin typeface="+mj-lt"/>
              </a:rPr>
              <a:t>Richieste di Naspi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Più equamente distribuite per genere nel Mezzogiorno (divario ridotto di circa 10 punti percentuali)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Ancora in crescita tra le donne nel passaggio tra il 2020 e il 2021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6A8BF1F3-70DA-4499-BF0D-47D913572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231160"/>
              </p:ext>
            </p:extLst>
          </p:nvPr>
        </p:nvGraphicFramePr>
        <p:xfrm>
          <a:off x="873304" y="1777429"/>
          <a:ext cx="8291244" cy="3808572"/>
        </p:xfrm>
        <a:graphic>
          <a:graphicData uri="http://schemas.openxmlformats.org/drawingml/2006/table">
            <a:tbl>
              <a:tblPr firstRow="1" firstCol="1" bandRow="1"/>
              <a:tblGrid>
                <a:gridCol w="3093433">
                  <a:extLst>
                    <a:ext uri="{9D8B030D-6E8A-4147-A177-3AD203B41FA5}">
                      <a16:colId xmlns:a16="http://schemas.microsoft.com/office/drawing/2014/main" xmlns="" val="3522596445"/>
                    </a:ext>
                  </a:extLst>
                </a:gridCol>
                <a:gridCol w="1893939">
                  <a:extLst>
                    <a:ext uri="{9D8B030D-6E8A-4147-A177-3AD203B41FA5}">
                      <a16:colId xmlns:a16="http://schemas.microsoft.com/office/drawing/2014/main" xmlns="" val="3094746652"/>
                    </a:ext>
                  </a:extLst>
                </a:gridCol>
                <a:gridCol w="1811196">
                  <a:extLst>
                    <a:ext uri="{9D8B030D-6E8A-4147-A177-3AD203B41FA5}">
                      <a16:colId xmlns:a16="http://schemas.microsoft.com/office/drawing/2014/main" xmlns="" val="520549415"/>
                    </a:ext>
                  </a:extLst>
                </a:gridCol>
                <a:gridCol w="1492676">
                  <a:extLst>
                    <a:ext uri="{9D8B030D-6E8A-4147-A177-3AD203B41FA5}">
                      <a16:colId xmlns:a16="http://schemas.microsoft.com/office/drawing/2014/main" xmlns="" val="1321047810"/>
                    </a:ext>
                  </a:extLst>
                </a:gridCol>
              </a:tblGrid>
              <a:tr h="39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Pratiche per Naspi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673401"/>
                  </a:ext>
                </a:extLst>
              </a:tr>
              <a:tr h="39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Sesso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446133"/>
                  </a:ext>
                </a:extLst>
              </a:tr>
              <a:tr h="39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Cittadinanza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16356"/>
                  </a:ext>
                </a:extLst>
              </a:tr>
              <a:tr h="39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428719"/>
                  </a:ext>
                </a:extLst>
              </a:tr>
              <a:tr h="916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Italiana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sul gruppo etnico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2793290"/>
                  </a:ext>
                </a:extLst>
              </a:tr>
              <a:tr h="904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Straniera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sul gruppo etnico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7688273"/>
                  </a:ext>
                </a:extLst>
              </a:tr>
              <a:tr h="39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688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334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876" y="330058"/>
            <a:ext cx="7654247" cy="1080071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4400" b="1" dirty="0">
                <a:solidFill>
                  <a:srgbClr val="0070C0"/>
                </a:solidFill>
              </a:rPr>
              <a:t>Indagine sul campo:</a:t>
            </a:r>
            <a:br>
              <a:rPr lang="it-IT" sz="4400" b="1" dirty="0">
                <a:solidFill>
                  <a:srgbClr val="0070C0"/>
                </a:solidFill>
              </a:rPr>
            </a:br>
            <a:r>
              <a:rPr lang="it-IT" sz="3600" b="1" dirty="0">
                <a:solidFill>
                  <a:srgbClr val="D60093"/>
                </a:solidFill>
              </a:rPr>
              <a:t>redditi da lavoro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D1F24D3D-E53A-4E6C-9C0C-B10BEAB7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4144" y="2851078"/>
            <a:ext cx="2363056" cy="1679825"/>
          </a:xfrm>
          <a:noFill/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2000" b="1" dirty="0">
                <a:solidFill>
                  <a:srgbClr val="CC3399"/>
                </a:solidFill>
                <a:latin typeface="+mj-lt"/>
              </a:rPr>
              <a:t>Due precisazioni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Le analisi non riguardano i/le ritirati/e dal lavoro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La quota mensile di 1500 euro è una soglia di riferimento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D733CEEE-CACB-4FDC-BE3C-A74850D18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2948536"/>
              </p:ext>
            </p:extLst>
          </p:nvPr>
        </p:nvGraphicFramePr>
        <p:xfrm>
          <a:off x="431514" y="1582220"/>
          <a:ext cx="8948791" cy="4120780"/>
        </p:xfrm>
        <a:graphic>
          <a:graphicData uri="http://schemas.openxmlformats.org/drawingml/2006/table">
            <a:tbl>
              <a:tblPr firstRow="1" firstCol="1" bandRow="1"/>
              <a:tblGrid>
                <a:gridCol w="2989974">
                  <a:extLst>
                    <a:ext uri="{9D8B030D-6E8A-4147-A177-3AD203B41FA5}">
                      <a16:colId xmlns:a16="http://schemas.microsoft.com/office/drawing/2014/main" xmlns="" val="51744554"/>
                    </a:ext>
                  </a:extLst>
                </a:gridCol>
                <a:gridCol w="2144752">
                  <a:extLst>
                    <a:ext uri="{9D8B030D-6E8A-4147-A177-3AD203B41FA5}">
                      <a16:colId xmlns:a16="http://schemas.microsoft.com/office/drawing/2014/main" xmlns="" val="4020879159"/>
                    </a:ext>
                  </a:extLst>
                </a:gridCol>
                <a:gridCol w="2017968">
                  <a:extLst>
                    <a:ext uri="{9D8B030D-6E8A-4147-A177-3AD203B41FA5}">
                      <a16:colId xmlns:a16="http://schemas.microsoft.com/office/drawing/2014/main" xmlns="" val="3140612428"/>
                    </a:ext>
                  </a:extLst>
                </a:gridCol>
                <a:gridCol w="1796097">
                  <a:extLst>
                    <a:ext uri="{9D8B030D-6E8A-4147-A177-3AD203B41FA5}">
                      <a16:colId xmlns:a16="http://schemas.microsoft.com/office/drawing/2014/main" xmlns="" val="1146361862"/>
                    </a:ext>
                  </a:extLst>
                </a:gridCol>
              </a:tblGrid>
              <a:tr h="442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Sesso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5642883"/>
                  </a:ext>
                </a:extLst>
              </a:tr>
              <a:tr h="442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0883603"/>
                  </a:ext>
                </a:extLst>
              </a:tr>
              <a:tr h="442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1202188"/>
                  </a:ext>
                </a:extLst>
              </a:tr>
              <a:tr h="442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1000 euro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81348"/>
                  </a:ext>
                </a:extLst>
              </a:tr>
              <a:tr h="501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1000 a 1500 euro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1487024"/>
                  </a:ext>
                </a:extLst>
              </a:tr>
              <a:tr h="482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a 2000 euro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35,6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3873580"/>
                  </a:ext>
                </a:extLst>
              </a:tr>
              <a:tr h="482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2000 a 2500 euro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1829607"/>
                  </a:ext>
                </a:extLst>
              </a:tr>
              <a:tr h="442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Oltre 2500 euro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4645731"/>
                  </a:ext>
                </a:extLst>
              </a:tr>
              <a:tr h="442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396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446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89" y="155397"/>
            <a:ext cx="7654247" cy="1080071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4400" b="1" dirty="0">
                <a:solidFill>
                  <a:srgbClr val="0070C0"/>
                </a:solidFill>
              </a:rPr>
              <a:t>Indagine sul campo:</a:t>
            </a:r>
            <a:br>
              <a:rPr lang="it-IT" sz="4400" b="1" dirty="0">
                <a:solidFill>
                  <a:srgbClr val="0070C0"/>
                </a:solidFill>
              </a:rPr>
            </a:br>
            <a:r>
              <a:rPr lang="it-IT" sz="3600" b="1" dirty="0">
                <a:solidFill>
                  <a:srgbClr val="D60093"/>
                </a:solidFill>
              </a:rPr>
              <a:t>generi e generazioni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D1F24D3D-E53A-4E6C-9C0C-B10BEAB7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3596" y="2851077"/>
            <a:ext cx="2383604" cy="1967503"/>
          </a:xfrm>
          <a:noFill/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2000" b="1" dirty="0">
                <a:solidFill>
                  <a:srgbClr val="CC3399"/>
                </a:solidFill>
                <a:latin typeface="+mj-lt"/>
              </a:rPr>
              <a:t>Due conferme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Anche nel campione le giovani scontano le condizioni peggiori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Il divario di genere è massimo al Nord Est e minimo nel Mezzogiorno (43,1% vs 33,6%)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xmlns="" id="{573B21C1-C612-4CFC-8F1E-BEAC16587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1018499"/>
              </p:ext>
            </p:extLst>
          </p:nvPr>
        </p:nvGraphicFramePr>
        <p:xfrm>
          <a:off x="647272" y="1100440"/>
          <a:ext cx="8733034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C08F699-02EA-4882-9467-2223FECD4D2E}"/>
              </a:ext>
            </a:extLst>
          </p:cNvPr>
          <p:cNvSpPr txBox="1"/>
          <p:nvPr/>
        </p:nvSpPr>
        <p:spPr>
          <a:xfrm>
            <a:off x="4811730" y="1673940"/>
            <a:ext cx="12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Valori: %</a:t>
            </a:r>
          </a:p>
        </p:txBody>
      </p:sp>
    </p:spTree>
    <p:extLst>
      <p:ext uri="{BB962C8B-B14F-4D97-AF65-F5344CB8AC3E}">
        <p14:creationId xmlns:p14="http://schemas.microsoft.com/office/powerpoint/2010/main" xmlns="" val="63908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3BB488-59DA-5F50-F99F-540EABFB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876" y="265844"/>
            <a:ext cx="7654247" cy="1080071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4400" b="1" dirty="0">
                <a:solidFill>
                  <a:srgbClr val="0070C0"/>
                </a:solidFill>
              </a:rPr>
              <a:t>Indagine sul campo:</a:t>
            </a:r>
            <a:br>
              <a:rPr lang="it-IT" sz="4400" b="1" dirty="0">
                <a:solidFill>
                  <a:srgbClr val="0070C0"/>
                </a:solidFill>
              </a:rPr>
            </a:br>
            <a:r>
              <a:rPr lang="it-IT" sz="3600" b="1" dirty="0">
                <a:solidFill>
                  <a:srgbClr val="D60093"/>
                </a:solidFill>
              </a:rPr>
              <a:t>profili lavorativi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D1F24D3D-E53A-4E6C-9C0C-B10BEAB7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708" y="2655868"/>
            <a:ext cx="2311684" cy="2542856"/>
          </a:xfrm>
          <a:noFill/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it-IT" sz="2000" b="1" dirty="0">
                <a:solidFill>
                  <a:srgbClr val="CC3399"/>
                </a:solidFill>
                <a:latin typeface="+mj-lt"/>
              </a:rPr>
              <a:t>Profili omogenei per: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Forma contrattuale (tempo indeterminato o determinato/non standard)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Settore di lavoro (pubblico o privato/no profit)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Orario di lavoro (full time o part time)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8F9F5FB7-B550-4E5C-83EF-11285C1D7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5091669"/>
              </p:ext>
            </p:extLst>
          </p:nvPr>
        </p:nvGraphicFramePr>
        <p:xfrm>
          <a:off x="441789" y="1448657"/>
          <a:ext cx="9061806" cy="4376457"/>
        </p:xfrm>
        <a:graphic>
          <a:graphicData uri="http://schemas.openxmlformats.org/drawingml/2006/table">
            <a:tbl>
              <a:tblPr firstRow="1" firstCol="1" bandRow="1"/>
              <a:tblGrid>
                <a:gridCol w="2188430">
                  <a:extLst>
                    <a:ext uri="{9D8B030D-6E8A-4147-A177-3AD203B41FA5}">
                      <a16:colId xmlns:a16="http://schemas.microsoft.com/office/drawing/2014/main" xmlns="" val="2516522860"/>
                    </a:ext>
                  </a:extLst>
                </a:gridCol>
                <a:gridCol w="1954716">
                  <a:extLst>
                    <a:ext uri="{9D8B030D-6E8A-4147-A177-3AD203B41FA5}">
                      <a16:colId xmlns:a16="http://schemas.microsoft.com/office/drawing/2014/main" xmlns="" val="3535944500"/>
                    </a:ext>
                  </a:extLst>
                </a:gridCol>
                <a:gridCol w="1954716">
                  <a:extLst>
                    <a:ext uri="{9D8B030D-6E8A-4147-A177-3AD203B41FA5}">
                      <a16:colId xmlns:a16="http://schemas.microsoft.com/office/drawing/2014/main" xmlns="" val="338890170"/>
                    </a:ext>
                  </a:extLst>
                </a:gridCol>
                <a:gridCol w="1837858">
                  <a:extLst>
                    <a:ext uri="{9D8B030D-6E8A-4147-A177-3AD203B41FA5}">
                      <a16:colId xmlns:a16="http://schemas.microsoft.com/office/drawing/2014/main" xmlns="" val="450596908"/>
                    </a:ext>
                  </a:extLst>
                </a:gridCol>
                <a:gridCol w="1126086">
                  <a:extLst>
                    <a:ext uri="{9D8B030D-6E8A-4147-A177-3AD203B41FA5}">
                      <a16:colId xmlns:a16="http://schemas.microsoft.com/office/drawing/2014/main" xmlns="" val="1666531538"/>
                    </a:ext>
                  </a:extLst>
                </a:gridCol>
              </a:tblGrid>
              <a:tr h="31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Profili lavorativi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424369"/>
                  </a:ext>
                </a:extLst>
              </a:tr>
              <a:tr h="957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Impiego stabile nel pubblico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Impiego stabile nel privato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Impiego instabile o non standard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1432599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5698276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48,7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718193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6503055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830497"/>
                  </a:ext>
                </a:extLst>
              </a:tr>
              <a:tr h="229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8518326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7708939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di reddito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5091985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Fino a 1500 euro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84168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1500 euro in 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006646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934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8681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BC963BE5BE3BE4592C956ABA8B1327B" ma:contentTypeVersion="13" ma:contentTypeDescription="Creare un nuovo documento." ma:contentTypeScope="" ma:versionID="df8b89d8793b3140b99b0753c9693ffa">
  <xsd:schema xmlns:xsd="http://www.w3.org/2001/XMLSchema" xmlns:xs="http://www.w3.org/2001/XMLSchema" xmlns:p="http://schemas.microsoft.com/office/2006/metadata/properties" xmlns:ns2="3a122164-2ee7-40c4-9981-ff36126c045f" xmlns:ns3="e62127a8-e008-4415-8bed-62b20d6a3a8b" targetNamespace="http://schemas.microsoft.com/office/2006/metadata/properties" ma:root="true" ma:fieldsID="fc6959d2af6dfa4358822b6fc350964f" ns2:_="" ns3:_="">
    <xsd:import namespace="3a122164-2ee7-40c4-9981-ff36126c045f"/>
    <xsd:import namespace="e62127a8-e008-4415-8bed-62b20d6a3a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22164-2ee7-40c4-9981-ff36126c04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562a4560-75e8-40c2-803d-0b6ea16617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127a8-e008-4415-8bed-62b20d6a3a8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904eafc-6efc-44e2-bcc7-718460ecff52}" ma:internalName="TaxCatchAll" ma:showField="CatchAllData" ma:web="e62127a8-e008-4415-8bed-62b20d6a3a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F43AA6-F150-4E0E-BC89-A5B253CD9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122164-2ee7-40c4-9981-ff36126c045f"/>
    <ds:schemaRef ds:uri="e62127a8-e008-4415-8bed-62b20d6a3a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133702-534B-492A-B0F9-BA14CA5620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1293</Words>
  <Application>Microsoft Macintosh PowerPoint</Application>
  <PresentationFormat>Personalizzato</PresentationFormat>
  <Paragraphs>663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Indice di Gender Equality (EIGE) Dominio Lavoro</vt:lpstr>
      <vt:lpstr>Ricerca sulla disparità di genere  nei redditi da lavoro</vt:lpstr>
      <vt:lpstr>Elaborazioni su dati Caf Acli: redditi da lavoro</vt:lpstr>
      <vt:lpstr>Elaborazioni su dati Caf Acli: generi e generazioni</vt:lpstr>
      <vt:lpstr>Elaborazioni su dati Patronato Acli: sostegni al reddito</vt:lpstr>
      <vt:lpstr>Elaborazioni su dati Patronato Acli: richieste di Naspi</vt:lpstr>
      <vt:lpstr>Indagine sul campo: redditi da lavoro</vt:lpstr>
      <vt:lpstr>Indagine sul campo: generi e generazioni</vt:lpstr>
      <vt:lpstr>Indagine sul campo: profili lavorativi</vt:lpstr>
      <vt:lpstr>Indagine sul campo: profili lavorativi</vt:lpstr>
      <vt:lpstr>Indagine sul campo: profili lavorativi</vt:lpstr>
      <vt:lpstr>Indagine sul campo: profili lavorativi</vt:lpstr>
      <vt:lpstr>Indagine sul campo: il fattore istruzione</vt:lpstr>
      <vt:lpstr>Indagine sul campo: area disciplinare di studi</vt:lpstr>
      <vt:lpstr>Indagine sul campo: longevità lavorativa</vt:lpstr>
      <vt:lpstr>Indagine sul campo: peculiarità del reddito femminile</vt:lpstr>
      <vt:lpstr>Indagine sul campo: valutazione del proprio lavoro</vt:lpstr>
      <vt:lpstr>Indagine sul campo: zone grigie del lavoro femminile</vt:lpstr>
      <vt:lpstr>Indagine sul campo: indice di qualità del lavoro</vt:lpstr>
      <vt:lpstr>Indagine sul campo: qualità del lavoro</vt:lpstr>
      <vt:lpstr>Indagine sul campo: redditi e qualità del lavoro</vt:lpstr>
      <vt:lpstr>Indagine sul campo:  asimmetria di genere e consapevolezza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sottotitolo</dc:title>
  <dc:creator>Federica Volpi</dc:creator>
  <cp:lastModifiedBy>ivana</cp:lastModifiedBy>
  <cp:revision>61</cp:revision>
  <cp:lastPrinted>2022-11-15T09:54:56Z</cp:lastPrinted>
  <dcterms:created xsi:type="dcterms:W3CDTF">2022-09-19T13:25:40Z</dcterms:created>
  <dcterms:modified xsi:type="dcterms:W3CDTF">2023-02-10T19:28:21Z</dcterms:modified>
</cp:coreProperties>
</file>